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 id="2147483914" r:id="rId2"/>
  </p:sldMasterIdLst>
  <p:notesMasterIdLst>
    <p:notesMasterId r:id="rId90"/>
  </p:notesMasterIdLst>
  <p:handoutMasterIdLst>
    <p:handoutMasterId r:id="rId91"/>
  </p:handoutMasterIdLst>
  <p:sldIdLst>
    <p:sldId id="528" r:id="rId3"/>
    <p:sldId id="485" r:id="rId4"/>
    <p:sldId id="526" r:id="rId5"/>
    <p:sldId id="481" r:id="rId6"/>
    <p:sldId id="486" r:id="rId7"/>
    <p:sldId id="357" r:id="rId8"/>
    <p:sldId id="375" r:id="rId9"/>
    <p:sldId id="359" r:id="rId10"/>
    <p:sldId id="376" r:id="rId11"/>
    <p:sldId id="478" r:id="rId12"/>
    <p:sldId id="360" r:id="rId13"/>
    <p:sldId id="377" r:id="rId14"/>
    <p:sldId id="498" r:id="rId15"/>
    <p:sldId id="499" r:id="rId16"/>
    <p:sldId id="500" r:id="rId17"/>
    <p:sldId id="501" r:id="rId18"/>
    <p:sldId id="502" r:id="rId19"/>
    <p:sldId id="487" r:id="rId20"/>
    <p:sldId id="388" r:id="rId21"/>
    <p:sldId id="381" r:id="rId22"/>
    <p:sldId id="382" r:id="rId23"/>
    <p:sldId id="383" r:id="rId24"/>
    <p:sldId id="503" r:id="rId25"/>
    <p:sldId id="384" r:id="rId26"/>
    <p:sldId id="391" r:id="rId27"/>
    <p:sldId id="504" r:id="rId28"/>
    <p:sldId id="385" r:id="rId29"/>
    <p:sldId id="488" r:id="rId30"/>
    <p:sldId id="386" r:id="rId31"/>
    <p:sldId id="387" r:id="rId32"/>
    <p:sldId id="527" r:id="rId33"/>
    <p:sldId id="507" r:id="rId34"/>
    <p:sldId id="365" r:id="rId35"/>
    <p:sldId id="395" r:id="rId36"/>
    <p:sldId id="509" r:id="rId37"/>
    <p:sldId id="398" r:id="rId38"/>
    <p:sldId id="489" r:id="rId39"/>
    <p:sldId id="366" r:id="rId40"/>
    <p:sldId id="399" r:id="rId41"/>
    <p:sldId id="401" r:id="rId42"/>
    <p:sldId id="400" r:id="rId43"/>
    <p:sldId id="409" r:id="rId44"/>
    <p:sldId id="490" r:id="rId45"/>
    <p:sldId id="402" r:id="rId46"/>
    <p:sldId id="403" r:id="rId47"/>
    <p:sldId id="404" r:id="rId48"/>
    <p:sldId id="411" r:id="rId49"/>
    <p:sldId id="405" r:id="rId50"/>
    <p:sldId id="367" r:id="rId51"/>
    <p:sldId id="491" r:id="rId52"/>
    <p:sldId id="513" r:id="rId53"/>
    <p:sldId id="493" r:id="rId54"/>
    <p:sldId id="495" r:id="rId55"/>
    <p:sldId id="518" r:id="rId56"/>
    <p:sldId id="510" r:id="rId57"/>
    <p:sldId id="494" r:id="rId58"/>
    <p:sldId id="511" r:id="rId59"/>
    <p:sldId id="516" r:id="rId60"/>
    <p:sldId id="517" r:id="rId61"/>
    <p:sldId id="514" r:id="rId62"/>
    <p:sldId id="512" r:id="rId63"/>
    <p:sldId id="515" r:id="rId64"/>
    <p:sldId id="492" r:id="rId65"/>
    <p:sldId id="368" r:id="rId66"/>
    <p:sldId id="412" r:id="rId67"/>
    <p:sldId id="371" r:id="rId68"/>
    <p:sldId id="520" r:id="rId69"/>
    <p:sldId id="519" r:id="rId70"/>
    <p:sldId id="425" r:id="rId71"/>
    <p:sldId id="521" r:id="rId72"/>
    <p:sldId id="522" r:id="rId73"/>
    <p:sldId id="523" r:id="rId74"/>
    <p:sldId id="524" r:id="rId75"/>
    <p:sldId id="413" r:id="rId76"/>
    <p:sldId id="427" r:id="rId77"/>
    <p:sldId id="429" r:id="rId78"/>
    <p:sldId id="430" r:id="rId79"/>
    <p:sldId id="414" r:id="rId80"/>
    <p:sldId id="431" r:id="rId81"/>
    <p:sldId id="432" r:id="rId82"/>
    <p:sldId id="479" r:id="rId83"/>
    <p:sldId id="433" r:id="rId84"/>
    <p:sldId id="525" r:id="rId85"/>
    <p:sldId id="415" r:id="rId86"/>
    <p:sldId id="497" r:id="rId87"/>
    <p:sldId id="529" r:id="rId88"/>
    <p:sldId id="530" r:id="rId89"/>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9064" autoAdjust="0"/>
  </p:normalViewPr>
  <p:slideViewPr>
    <p:cSldViewPr>
      <p:cViewPr varScale="1">
        <p:scale>
          <a:sx n="87" d="100"/>
          <a:sy n="87" d="100"/>
        </p:scale>
        <p:origin x="1330" y="5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184"/>
    </p:cViewPr>
  </p:sorterViewPr>
  <p:notesViewPr>
    <p:cSldViewPr>
      <p:cViewPr varScale="1">
        <p:scale>
          <a:sx n="75" d="100"/>
          <a:sy n="75" d="100"/>
        </p:scale>
        <p:origin x="-2990" y="-91"/>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notesMaster" Target="notesMasters/notesMaster1.xml"/><Relationship Id="rId95"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28600"/>
            <a:ext cx="6858000" cy="457200"/>
          </a:xfrm>
          <a:prstGeom prst="rect">
            <a:avLst/>
          </a:prstGeom>
        </p:spPr>
        <p:txBody>
          <a:bodyPr vert="horz" lIns="91440" tIns="45720" rIns="91440" bIns="45720" rtlCol="0"/>
          <a:lstStyle>
            <a:lvl1pPr algn="ctr" fontAlgn="auto">
              <a:spcBef>
                <a:spcPts val="0"/>
              </a:spcBef>
              <a:spcAft>
                <a:spcPts val="0"/>
              </a:spcAft>
              <a:defRPr sz="1200">
                <a:latin typeface="+mn-lt"/>
              </a:defRPr>
            </a:lvl1pPr>
          </a:lstStyle>
          <a:p>
            <a:pPr>
              <a:defRPr/>
            </a:pPr>
            <a:r>
              <a:rPr lang="en-US"/>
              <a:t>Corporate Computer and Network Security, 2</a:t>
            </a:r>
            <a:r>
              <a:rPr lang="en-US" baseline="30000"/>
              <a:t>nd</a:t>
            </a:r>
            <a:r>
              <a:rPr lang="en-US"/>
              <a:t> edition</a:t>
            </a:r>
          </a:p>
          <a:p>
            <a:pPr>
              <a:defRPr/>
            </a:pPr>
            <a:r>
              <a:rPr lang="en-US"/>
              <a:t>Copyright 2009 Pearson Prentice-Hall</a:t>
            </a:r>
          </a:p>
        </p:txBody>
      </p:sp>
      <p:sp>
        <p:nvSpPr>
          <p:cNvPr id="5" name="Slide Number Placeholder 4"/>
          <p:cNvSpPr>
            <a:spLocks noGrp="1"/>
          </p:cNvSpPr>
          <p:nvPr>
            <p:ph type="sldNum" sz="quarter" idx="3"/>
          </p:nvPr>
        </p:nvSpPr>
        <p:spPr>
          <a:xfrm>
            <a:off x="1905000" y="8382000"/>
            <a:ext cx="2971800" cy="304800"/>
          </a:xfrm>
          <a:prstGeom prst="rect">
            <a:avLst/>
          </a:prstGeom>
        </p:spPr>
        <p:txBody>
          <a:bodyPr vert="horz" wrap="square" lIns="91440" tIns="45720" rIns="91440" bIns="45720" numCol="1" anchor="b" anchorCtr="0" compatLnSpc="1">
            <a:prstTxWarp prst="textNoShape">
              <a:avLst/>
            </a:prstTxWarp>
          </a:bodyPr>
          <a:lstStyle>
            <a:lvl1pPr algn="ctr">
              <a:defRPr sz="1200">
                <a:latin typeface="Calibri" pitchFamily="34" charset="0"/>
              </a:defRPr>
            </a:lvl1pPr>
          </a:lstStyle>
          <a:p>
            <a:fld id="{6C7AAFB9-2039-41D5-ABDF-C8DA5356475D}" type="slidenum">
              <a:rPr lang="en-US"/>
              <a:pPr/>
              <a:t>‹#›</a:t>
            </a:fld>
            <a:endParaRPr lang="en-US"/>
          </a:p>
        </p:txBody>
      </p:sp>
    </p:spTree>
    <p:extLst>
      <p:ext uri="{BB962C8B-B14F-4D97-AF65-F5344CB8AC3E}">
        <p14:creationId xmlns:p14="http://schemas.microsoft.com/office/powerpoint/2010/main" val="1324237952"/>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34"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defRPr>
            </a:lvl1pPr>
          </a:lstStyle>
          <a:p>
            <a:fld id="{193EA804-4BA7-4D43-BEE9-E9B2CBFFCEA4}" type="datetimeFigureOut">
              <a:rPr lang="en-US"/>
              <a:pPr/>
              <a:t>5/17/2015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defRPr>
            </a:lvl1pPr>
          </a:lstStyle>
          <a:p>
            <a:fld id="{0B6A7AC3-8832-48D0-9AED-1BBE3CE90A43}" type="slidenum">
              <a:rPr lang="en-US"/>
              <a:pPr/>
              <a:t>‹#›</a:t>
            </a:fld>
            <a:endParaRPr lang="en-US"/>
          </a:p>
        </p:txBody>
      </p:sp>
    </p:spTree>
    <p:extLst>
      <p:ext uri="{BB962C8B-B14F-4D97-AF65-F5344CB8AC3E}">
        <p14:creationId xmlns:p14="http://schemas.microsoft.com/office/powerpoint/2010/main" val="1894956114"/>
      </p:ext>
    </p:extLst>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1239E0-EDD5-4A50-8153-B84DF6BA7B23}"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425203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37891"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2888C45-ECB0-4474-B58D-D7FE8544DDD0}" type="slidenum">
              <a:rPr lang="en-US">
                <a:latin typeface="Calibri" pitchFamily="34" charset="0"/>
              </a:rPr>
              <a:pPr eaLnBrk="1" hangingPunct="1"/>
              <a:t>38</a:t>
            </a:fld>
            <a:endParaRPr lang="en-US">
              <a:latin typeface="Calibri" pitchFamily="34" charset="0"/>
            </a:endParaRPr>
          </a:p>
        </p:txBody>
      </p:sp>
      <p:sp>
        <p:nvSpPr>
          <p:cNvPr id="37892" name="Header Placeholder 4"/>
          <p:cNvSpPr>
            <a:spLocks noGrp="1"/>
          </p:cNvSpPr>
          <p:nvPr>
            <p:ph type="hdr" sz="quarter"/>
          </p:nvPr>
        </p:nvSpPr>
        <p:spPr bwMode="auto">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atin typeface="Calibri" pitchFamily="34" charset="0"/>
            </a:endParaRPr>
          </a:p>
        </p:txBody>
      </p:sp>
    </p:spTree>
    <p:extLst>
      <p:ext uri="{BB962C8B-B14F-4D97-AF65-F5344CB8AC3E}">
        <p14:creationId xmlns:p14="http://schemas.microsoft.com/office/powerpoint/2010/main" val="3206808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0752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39939"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81047B57-FEE6-43D0-9423-FFC1FE6BAEF7}" type="slidenum">
              <a:rPr lang="en-US">
                <a:latin typeface="Calibri" pitchFamily="34" charset="0"/>
              </a:rPr>
              <a:pPr eaLnBrk="1" hangingPunct="1"/>
              <a:t>55</a:t>
            </a:fld>
            <a:endParaRPr lang="en-US">
              <a:latin typeface="Calibri" pitchFamily="34" charset="0"/>
            </a:endParaRPr>
          </a:p>
        </p:txBody>
      </p:sp>
    </p:spTree>
    <p:extLst>
      <p:ext uri="{BB962C8B-B14F-4D97-AF65-F5344CB8AC3E}">
        <p14:creationId xmlns:p14="http://schemas.microsoft.com/office/powerpoint/2010/main" val="2311503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0854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66563"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FBE11945-1BF2-438B-BB62-C40B9784D7A1}" type="slidenum">
              <a:rPr lang="en-US">
                <a:latin typeface="Calibri" pitchFamily="34" charset="0"/>
              </a:rPr>
              <a:pPr eaLnBrk="1" hangingPunct="1"/>
              <a:t>84</a:t>
            </a:fld>
            <a:endParaRPr lang="en-US">
              <a:latin typeface="Calibri" pitchFamily="34" charset="0"/>
            </a:endParaRPr>
          </a:p>
        </p:txBody>
      </p:sp>
      <p:sp>
        <p:nvSpPr>
          <p:cNvPr id="66564" name="Header Placeholder 4"/>
          <p:cNvSpPr>
            <a:spLocks noGrp="1"/>
          </p:cNvSpPr>
          <p:nvPr>
            <p:ph type="hdr" sz="quarter"/>
          </p:nvPr>
        </p:nvSpPr>
        <p:spPr bwMode="auto">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atin typeface="Calibri" pitchFamily="34" charset="0"/>
            </a:endParaRPr>
          </a:p>
        </p:txBody>
      </p:sp>
    </p:spTree>
    <p:extLst>
      <p:ext uri="{BB962C8B-B14F-4D97-AF65-F5344CB8AC3E}">
        <p14:creationId xmlns:p14="http://schemas.microsoft.com/office/powerpoint/2010/main" val="1169850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66563"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347BC339-C2B5-4C40-B804-F5D1D0C9FD30}" type="slidenum">
              <a:rPr lang="en-US">
                <a:latin typeface="Calibri" pitchFamily="34" charset="0"/>
              </a:rPr>
              <a:pPr eaLnBrk="1" hangingPunct="1"/>
              <a:t>85</a:t>
            </a:fld>
            <a:endParaRPr lang="en-US">
              <a:latin typeface="Calibri" pitchFamily="34" charset="0"/>
            </a:endParaRPr>
          </a:p>
        </p:txBody>
      </p:sp>
      <p:sp>
        <p:nvSpPr>
          <p:cNvPr id="66564" name="Header Placeholder 4"/>
          <p:cNvSpPr>
            <a:spLocks noGrp="1"/>
          </p:cNvSpPr>
          <p:nvPr>
            <p:ph type="hdr" sz="quarter"/>
          </p:nvPr>
        </p:nvSpPr>
        <p:spPr bwMode="auto">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atin typeface="Calibri" pitchFamily="34" charset="0"/>
            </a:endParaRPr>
          </a:p>
        </p:txBody>
      </p:sp>
    </p:spTree>
    <p:extLst>
      <p:ext uri="{BB962C8B-B14F-4D97-AF65-F5344CB8AC3E}">
        <p14:creationId xmlns:p14="http://schemas.microsoft.com/office/powerpoint/2010/main" val="4228104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52525" y="692150"/>
            <a:ext cx="4554538" cy="34163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3971"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0480" tIns="44446" rIns="90480" bIns="44446" numCol="1" anchor="t" anchorCtr="0" compatLnSpc="1">
            <a:prstTxWarp prst="textNoShape">
              <a:avLst/>
            </a:prstTxWarp>
          </a:bodyPr>
          <a:lstStyle/>
          <a:p>
            <a:pPr eaLnBrk="1" hangingPunct="1"/>
            <a:endParaRPr lang="en-US" smtClean="0"/>
          </a:p>
        </p:txBody>
      </p:sp>
    </p:spTree>
    <p:extLst>
      <p:ext uri="{BB962C8B-B14F-4D97-AF65-F5344CB8AC3E}">
        <p14:creationId xmlns:p14="http://schemas.microsoft.com/office/powerpoint/2010/main" val="31905683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9"/>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srgbClr val="FFFFFF"/>
              </a:solidFill>
            </a:endParaRPr>
          </a:p>
        </p:txBody>
      </p:sp>
      <p:grpSp>
        <p:nvGrpSpPr>
          <p:cNvPr id="5" name="Group 15"/>
          <p:cNvGrpSpPr>
            <a:grpSpLocks/>
          </p:cNvGrpSpPr>
          <p:nvPr/>
        </p:nvGrpSpPr>
        <p:grpSpPr bwMode="auto">
          <a:xfrm>
            <a:off x="-3175" y="4953000"/>
            <a:ext cx="9147175" cy="1911350"/>
            <a:chOff x="-3765" y="4832896"/>
            <a:chExt cx="9147765" cy="2032192"/>
          </a:xfrm>
        </p:grpSpPr>
        <p:sp>
          <p:nvSpPr>
            <p:cNvPr id="6" name="Freeform 6"/>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endParaRPr>
            </a:p>
          </p:txBody>
        </p:sp>
        <p:sp>
          <p:nvSpPr>
            <p:cNvPr id="7" name="Freeform 7"/>
            <p:cNvSpPr>
              <a:spLocks/>
            </p:cNvSpPr>
            <p:nvPr/>
          </p:nvSpPr>
          <p:spPr bwMode="auto">
            <a:xfrm>
              <a:off x="35926" y="5135025"/>
              <a:ext cx="9108074" cy="838869"/>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endParaRPr>
            </a:p>
          </p:txBody>
        </p:sp>
        <p:sp>
          <p:nvSpPr>
            <p:cNvPr id="8"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US">
                <a:solidFill>
                  <a:srgbClr val="FFFFFF"/>
                </a:solidFill>
                <a:latin typeface="Lucida Sans Unicode" pitchFamily="34" charset="0"/>
              </a:endParaRPr>
            </a:p>
          </p:txBody>
        </p:sp>
        <p:cxnSp>
          <p:nvCxnSpPr>
            <p:cNvPr id="10"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a:p>
        </p:txBody>
      </p:sp>
    </p:spTree>
    <p:extLst>
      <p:ext uri="{BB962C8B-B14F-4D97-AF65-F5344CB8AC3E}">
        <p14:creationId xmlns:p14="http://schemas.microsoft.com/office/powerpoint/2010/main" val="1444313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extLst/>
          </a:lstStyle>
          <a:p>
            <a:r>
              <a:rPr lang="en-US" smtClean="0"/>
              <a:t>Click to edit Master title style</a:t>
            </a:r>
            <a:endParaRPr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727825" y="6408738"/>
            <a:ext cx="1919288" cy="365125"/>
          </a:xfrm>
          <a:prstGeom prst="rect">
            <a:avLst/>
          </a:prstGeom>
        </p:spPr>
        <p:txBody>
          <a:bodyPr/>
          <a:lstStyle>
            <a:lvl1pPr>
              <a:defRPr/>
            </a:lvl1pPr>
          </a:lstStyle>
          <a:p>
            <a:fld id="{6A7FA68F-FADF-4FD0-BD12-E50311C068D5}" type="datetime1">
              <a:rPr lang="en-US">
                <a:solidFill>
                  <a:prstClr val="black"/>
                </a:solidFill>
              </a:rPr>
              <a:pPr/>
              <a:t>5/17/2015</a:t>
            </a:fld>
            <a:endParaRPr lang="en-US">
              <a:solidFill>
                <a:prstClr val="black"/>
              </a:solidFill>
            </a:endParaRPr>
          </a:p>
        </p:txBody>
      </p:sp>
      <p:sp>
        <p:nvSpPr>
          <p:cNvPr id="9" name="Slide Number Placeholder 8"/>
          <p:cNvSpPr>
            <a:spLocks noGrp="1"/>
          </p:cNvSpPr>
          <p:nvPr>
            <p:ph type="sldNum" sz="quarter" idx="12"/>
          </p:nvPr>
        </p:nvSpPr>
        <p:spPr>
          <a:xfrm>
            <a:off x="8647113" y="6408738"/>
            <a:ext cx="366712" cy="365125"/>
          </a:xfrm>
          <a:prstGeom prst="rect">
            <a:avLst/>
          </a:prstGeom>
        </p:spPr>
        <p:txBody>
          <a:bodyPr/>
          <a:lstStyle>
            <a:lvl1pPr>
              <a:defRPr/>
            </a:lvl1pPr>
          </a:lstStyle>
          <a:p>
            <a:fld id="{A4E8C30B-E377-4081-80F1-E969027E80AD}" type="slidenum">
              <a:rPr lang="en-US">
                <a:solidFill>
                  <a:prstClr val="black"/>
                </a:solidFill>
              </a:rPr>
              <a:pPr/>
              <a:t>‹#›</a:t>
            </a:fld>
            <a:endParaRPr lang="en-US">
              <a:solidFill>
                <a:prstClr val="black"/>
              </a:solidFill>
            </a:endParaRPr>
          </a:p>
        </p:txBody>
      </p:sp>
      <p:sp>
        <p:nvSpPr>
          <p:cNvPr id="10" name="Footer Placeholder 4"/>
          <p:cNvSpPr txBox="1">
            <a:spLocks/>
          </p:cNvSpPr>
          <p:nvPr userDrawn="1"/>
        </p:nvSpPr>
        <p:spPr>
          <a:xfrm>
            <a:off x="6477000" y="6553200"/>
            <a:ext cx="2362200" cy="228600"/>
          </a:xfrm>
          <a:prstGeom prst="rect">
            <a:avLst/>
          </a:prstGeom>
          <a:solidFill>
            <a:schemeClr val="bg1">
              <a:alpha val="90000"/>
            </a:schemeClr>
          </a:solidFill>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900" b="1" dirty="0" smtClean="0">
                <a:solidFill>
                  <a:srgbClr val="464646"/>
                </a:solidFill>
                <a:effectLst>
                  <a:outerShdw blurRad="31750" dist="25400" dir="5400000" algn="tl" rotWithShape="0">
                    <a:srgbClr val="000000">
                      <a:alpha val="25000"/>
                    </a:srgbClr>
                  </a:outerShdw>
                </a:effectLst>
                <a:cs typeface="Lucida Sans Unicode" pitchFamily="34" charset="0"/>
              </a:rPr>
              <a:t>Copyright Pearson Prentice-Hall 2014</a:t>
            </a:r>
            <a:endParaRPr lang="en-US" sz="900" b="1" dirty="0">
              <a:solidFill>
                <a:srgbClr val="464646"/>
              </a:solidFill>
              <a:effectLst>
                <a:outerShdw blurRad="31750" dist="25400" dir="5400000" algn="tl" rotWithShape="0">
                  <a:srgbClr val="000000">
                    <a:alpha val="25000"/>
                  </a:srgbClr>
                </a:outerShdw>
              </a:effectLst>
              <a:cs typeface="Lucida Sans Unicode" pitchFamily="34" charset="0"/>
            </a:endParaRPr>
          </a:p>
        </p:txBody>
      </p:sp>
    </p:spTree>
    <p:extLst>
      <p:ext uri="{BB962C8B-B14F-4D97-AF65-F5344CB8AC3E}">
        <p14:creationId xmlns:p14="http://schemas.microsoft.com/office/powerpoint/2010/main" val="1118254831"/>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a:xfrm>
            <a:off x="6727825" y="6408738"/>
            <a:ext cx="1919288" cy="365125"/>
          </a:xfrm>
          <a:prstGeom prst="rect">
            <a:avLst/>
          </a:prstGeom>
        </p:spPr>
        <p:txBody>
          <a:bodyPr/>
          <a:lstStyle>
            <a:lvl1pPr>
              <a:defRPr/>
            </a:lvl1pPr>
          </a:lstStyle>
          <a:p>
            <a:fld id="{188F1CD2-AEB0-4027-8EC5-A6B3BF7F337D}" type="datetime1">
              <a:rPr lang="en-US">
                <a:solidFill>
                  <a:prstClr val="black"/>
                </a:solidFill>
              </a:rPr>
              <a:pPr/>
              <a:t>5/17/2015</a:t>
            </a:fld>
            <a:endParaRPr lang="en-US">
              <a:solidFill>
                <a:prstClr val="black"/>
              </a:solidFill>
            </a:endParaRPr>
          </a:p>
        </p:txBody>
      </p:sp>
      <p:sp>
        <p:nvSpPr>
          <p:cNvPr id="4" name="Slide Number Placeholder 17"/>
          <p:cNvSpPr>
            <a:spLocks noGrp="1"/>
          </p:cNvSpPr>
          <p:nvPr>
            <p:ph type="sldNum" sz="quarter" idx="12"/>
          </p:nvPr>
        </p:nvSpPr>
        <p:spPr>
          <a:xfrm>
            <a:off x="8647113" y="6408738"/>
            <a:ext cx="366712" cy="365125"/>
          </a:xfrm>
          <a:prstGeom prst="rect">
            <a:avLst/>
          </a:prstGeom>
        </p:spPr>
        <p:txBody>
          <a:bodyPr/>
          <a:lstStyle>
            <a:lvl1pPr>
              <a:defRPr/>
            </a:lvl1pPr>
          </a:lstStyle>
          <a:p>
            <a:fld id="{2C9248F2-67A0-4415-B4E0-C230E8B2B6FA}"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42892068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en-US" smtClean="0"/>
              <a:t>Click to edit Master title style</a:t>
            </a:r>
            <a:endParaRPr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727825" y="6408738"/>
            <a:ext cx="1919288" cy="365125"/>
          </a:xfrm>
          <a:prstGeom prst="rect">
            <a:avLst/>
          </a:prstGeom>
        </p:spPr>
        <p:txBody>
          <a:bodyPr/>
          <a:lstStyle>
            <a:lvl1pPr>
              <a:defRPr/>
            </a:lvl1pPr>
          </a:lstStyle>
          <a:p>
            <a:fld id="{37206108-7795-47C0-884E-2AD68BE743CF}" type="datetime1">
              <a:rPr lang="en-US">
                <a:solidFill>
                  <a:prstClr val="black"/>
                </a:solidFill>
              </a:rPr>
              <a:pPr/>
              <a:t>5/17/2015</a:t>
            </a:fld>
            <a:endParaRPr lang="en-US">
              <a:solidFill>
                <a:prstClr val="black"/>
              </a:solidFill>
            </a:endParaRPr>
          </a:p>
        </p:txBody>
      </p:sp>
      <p:sp>
        <p:nvSpPr>
          <p:cNvPr id="7" name="Slide Number Placeholder 6"/>
          <p:cNvSpPr>
            <a:spLocks noGrp="1"/>
          </p:cNvSpPr>
          <p:nvPr>
            <p:ph type="sldNum" sz="quarter" idx="12"/>
          </p:nvPr>
        </p:nvSpPr>
        <p:spPr>
          <a:xfrm>
            <a:off x="8647113" y="6408738"/>
            <a:ext cx="366712" cy="365125"/>
          </a:xfrm>
          <a:prstGeom prst="rect">
            <a:avLst/>
          </a:prstGeom>
        </p:spPr>
        <p:txBody>
          <a:bodyPr/>
          <a:lstStyle>
            <a:lvl1pPr>
              <a:defRPr/>
            </a:lvl1pPr>
          </a:lstStyle>
          <a:p>
            <a:fld id="{4E80A72C-7467-43E9-A77F-3A6651282100}" type="slidenum">
              <a:rPr lang="en-US">
                <a:solidFill>
                  <a:prstClr val="black"/>
                </a:solidFill>
              </a:rPr>
              <a:pPr/>
              <a:t>‹#›</a:t>
            </a:fld>
            <a:endParaRPr lang="en-US">
              <a:solidFill>
                <a:prstClr val="black"/>
              </a:solidFill>
            </a:endParaRPr>
          </a:p>
        </p:txBody>
      </p:sp>
      <p:sp>
        <p:nvSpPr>
          <p:cNvPr id="8" name="Footer Placeholder 4"/>
          <p:cNvSpPr txBox="1">
            <a:spLocks/>
          </p:cNvSpPr>
          <p:nvPr userDrawn="1"/>
        </p:nvSpPr>
        <p:spPr>
          <a:xfrm>
            <a:off x="6477000" y="6553200"/>
            <a:ext cx="2362200" cy="228600"/>
          </a:xfrm>
          <a:prstGeom prst="rect">
            <a:avLst/>
          </a:prstGeom>
          <a:solidFill>
            <a:schemeClr val="bg1">
              <a:alpha val="90000"/>
            </a:schemeClr>
          </a:solidFill>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900" b="1" dirty="0" smtClean="0">
                <a:solidFill>
                  <a:srgbClr val="464646"/>
                </a:solidFill>
                <a:effectLst>
                  <a:outerShdw blurRad="31750" dist="25400" dir="5400000" algn="tl" rotWithShape="0">
                    <a:srgbClr val="000000">
                      <a:alpha val="25000"/>
                    </a:srgbClr>
                  </a:outerShdw>
                </a:effectLst>
                <a:cs typeface="Lucida Sans Unicode" pitchFamily="34" charset="0"/>
              </a:rPr>
              <a:t>Copyright Pearson Prentice-Hall 2014</a:t>
            </a:r>
            <a:endParaRPr lang="en-US" sz="900" b="1" dirty="0">
              <a:solidFill>
                <a:srgbClr val="464646"/>
              </a:solidFill>
              <a:effectLst>
                <a:outerShdw blurRad="31750" dist="25400" dir="5400000" algn="tl" rotWithShape="0">
                  <a:srgbClr val="000000">
                    <a:alpha val="25000"/>
                  </a:srgbClr>
                </a:outerShdw>
              </a:effectLst>
              <a:cs typeface="Lucida Sans Unicode" pitchFamily="34" charset="0"/>
            </a:endParaRPr>
          </a:p>
        </p:txBody>
      </p:sp>
    </p:spTree>
    <p:extLst>
      <p:ext uri="{BB962C8B-B14F-4D97-AF65-F5344CB8AC3E}">
        <p14:creationId xmlns:p14="http://schemas.microsoft.com/office/powerpoint/2010/main" val="84268422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spcBef>
                <a:spcPts val="1800"/>
              </a:spcBef>
              <a:defRPr/>
            </a:lvl1pPr>
            <a:lvl2pPr>
              <a:spcBef>
                <a:spcPts val="1200"/>
              </a:spcBef>
              <a:defRPr/>
            </a:lvl2pPr>
            <a:lvl3pPr>
              <a:spcBef>
                <a:spcPts val="600"/>
              </a:spcBef>
              <a:defRPr sz="2400"/>
            </a:lvl3pPr>
            <a:extLs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6"/>
          <p:cNvSpPr>
            <a:spLocks noGrp="1"/>
          </p:cNvSpPr>
          <p:nvPr>
            <p:ph type="title"/>
          </p:nvPr>
        </p:nvSpPr>
        <p:spPr/>
        <p:txBody>
          <a:bodyPr rtlCol="0"/>
          <a:lstStyle>
            <a:lvl1pPr>
              <a:defRPr sz="3600"/>
            </a:lvl1pPr>
            <a:extLst/>
          </a:lstStyle>
          <a:p>
            <a:r>
              <a:rPr lang="en-US" dirty="0" smtClean="0"/>
              <a:t>Click to edit Master title style</a:t>
            </a:r>
            <a:endParaRPr lang="en-US" dirty="0"/>
          </a:p>
        </p:txBody>
      </p:sp>
      <p:sp>
        <p:nvSpPr>
          <p:cNvPr id="5" name="Slide Number Placeholder 5"/>
          <p:cNvSpPr>
            <a:spLocks noGrp="1"/>
          </p:cNvSpPr>
          <p:nvPr>
            <p:ph type="sldNum" sz="quarter" idx="11"/>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a:t>
            </a:fld>
            <a:endParaRPr lang="en-US" dirty="0"/>
          </a:p>
        </p:txBody>
      </p:sp>
    </p:spTree>
    <p:extLst>
      <p:ext uri="{BB962C8B-B14F-4D97-AF65-F5344CB8AC3E}">
        <p14:creationId xmlns:p14="http://schemas.microsoft.com/office/powerpoint/2010/main" val="2333898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Chevron 6"/>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endParaRPr>
          </a:p>
        </p:txBody>
      </p:sp>
      <p:sp>
        <p:nvSpPr>
          <p:cNvPr id="5" name="Chevron 7"/>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endParaRPr>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
        <p:nvSpPr>
          <p:cNvPr id="7" name="Slide Number Placeholder 5"/>
          <p:cNvSpPr>
            <a:spLocks noGrp="1"/>
          </p:cNvSpPr>
          <p:nvPr>
            <p:ph type="sldNum" sz="quarter" idx="11"/>
          </p:nvPr>
        </p:nvSpPr>
        <p:spPr>
          <a:xfrm>
            <a:off x="0" y="6324600"/>
            <a:ext cx="974725" cy="365125"/>
          </a:xfrm>
          <a:prstGeom prst="rect">
            <a:avLst/>
          </a:prstGeom>
        </p:spPr>
        <p:txBody>
          <a:bodyPr/>
          <a:lstStyle>
            <a:lvl1pPr>
              <a:defRPr sz="2000">
                <a:solidFill>
                  <a:schemeClr val="bg1"/>
                </a:solidFill>
              </a:defRPr>
            </a:lvl1pPr>
          </a:lstStyle>
          <a:p>
            <a:r>
              <a:rPr lang="en-US" dirty="0" smtClean="0"/>
              <a:t>7-</a:t>
            </a:r>
            <a:fld id="{434140A7-A03B-4E54-9BE8-12F58B593F5F}" type="slidenum">
              <a:rPr lang="en-US" smtClean="0"/>
              <a:pPr/>
              <a:t>‹#›</a:t>
            </a:fld>
            <a:endParaRPr lang="en-US" dirty="0"/>
          </a:p>
        </p:txBody>
      </p:sp>
    </p:spTree>
    <p:extLst>
      <p:ext uri="{BB962C8B-B14F-4D97-AF65-F5344CB8AC3E}">
        <p14:creationId xmlns:p14="http://schemas.microsoft.com/office/powerpoint/2010/main" val="405308754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extLst/>
          </a:lstStyle>
          <a:p>
            <a:r>
              <a:rPr lang="en-US" smtClean="0"/>
              <a:t>Click to edit Master title style</a:t>
            </a:r>
            <a:endParaRPr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727825" y="6408738"/>
            <a:ext cx="1919288" cy="365125"/>
          </a:xfrm>
          <a:prstGeom prst="rect">
            <a:avLst/>
          </a:prstGeom>
        </p:spPr>
        <p:txBody>
          <a:bodyPr/>
          <a:lstStyle>
            <a:lvl1pPr>
              <a:defRPr/>
            </a:lvl1pPr>
          </a:lstStyle>
          <a:p>
            <a:fld id="{FECFBFEF-E327-421C-8E12-4169D0F72E3B}" type="datetime1">
              <a:rPr lang="en-US"/>
              <a:pPr/>
              <a:t>5/17/2015</a:t>
            </a:fld>
            <a:endParaRPr lang="en-US"/>
          </a:p>
        </p:txBody>
      </p:sp>
      <p:sp>
        <p:nvSpPr>
          <p:cNvPr id="9" name="Slide Number Placeholder 8"/>
          <p:cNvSpPr>
            <a:spLocks noGrp="1"/>
          </p:cNvSpPr>
          <p:nvPr>
            <p:ph type="sldNum" sz="quarter" idx="12"/>
          </p:nvPr>
        </p:nvSpPr>
        <p:spPr>
          <a:xfrm>
            <a:off x="8647113" y="6408738"/>
            <a:ext cx="366712" cy="365125"/>
          </a:xfrm>
          <a:prstGeom prst="rect">
            <a:avLst/>
          </a:prstGeom>
        </p:spPr>
        <p:txBody>
          <a:bodyPr/>
          <a:lstStyle>
            <a:lvl1pPr>
              <a:defRPr/>
            </a:lvl1pPr>
          </a:lstStyle>
          <a:p>
            <a:fld id="{469FF309-7452-4761-B99F-11815335E367}" type="slidenum">
              <a:rPr lang="en-US"/>
              <a:pPr/>
              <a:t>‹#›</a:t>
            </a:fld>
            <a:endParaRPr lang="en-US"/>
          </a:p>
        </p:txBody>
      </p:sp>
    </p:spTree>
    <p:extLst>
      <p:ext uri="{BB962C8B-B14F-4D97-AF65-F5344CB8AC3E}">
        <p14:creationId xmlns:p14="http://schemas.microsoft.com/office/powerpoint/2010/main" val="3249903582"/>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0808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en-US" smtClean="0"/>
              <a:t>Click to edit Master title style</a:t>
            </a:r>
            <a:endParaRPr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727825" y="6408738"/>
            <a:ext cx="1919288" cy="365125"/>
          </a:xfrm>
          <a:prstGeom prst="rect">
            <a:avLst/>
          </a:prstGeom>
        </p:spPr>
        <p:txBody>
          <a:bodyPr/>
          <a:lstStyle>
            <a:lvl1pPr>
              <a:defRPr/>
            </a:lvl1pPr>
          </a:lstStyle>
          <a:p>
            <a:fld id="{60980A22-A9B6-4519-940B-069D3EF757F1}" type="datetime1">
              <a:rPr lang="en-US"/>
              <a:pPr/>
              <a:t>5/17/2015</a:t>
            </a:fld>
            <a:endParaRPr lang="en-US"/>
          </a:p>
        </p:txBody>
      </p:sp>
      <p:sp>
        <p:nvSpPr>
          <p:cNvPr id="7" name="Slide Number Placeholder 6"/>
          <p:cNvSpPr>
            <a:spLocks noGrp="1"/>
          </p:cNvSpPr>
          <p:nvPr>
            <p:ph type="sldNum" sz="quarter" idx="12"/>
          </p:nvPr>
        </p:nvSpPr>
        <p:spPr>
          <a:xfrm>
            <a:off x="8647113" y="6408738"/>
            <a:ext cx="366712" cy="365125"/>
          </a:xfrm>
          <a:prstGeom prst="rect">
            <a:avLst/>
          </a:prstGeom>
        </p:spPr>
        <p:txBody>
          <a:bodyPr/>
          <a:lstStyle>
            <a:lvl1pPr>
              <a:defRPr/>
            </a:lvl1pPr>
          </a:lstStyle>
          <a:p>
            <a:fld id="{981043B9-53D7-488A-9184-799651384786}" type="slidenum">
              <a:rPr lang="en-US"/>
              <a:pPr/>
              <a:t>‹#›</a:t>
            </a:fld>
            <a:endParaRPr lang="en-US"/>
          </a:p>
        </p:txBody>
      </p:sp>
    </p:spTree>
    <p:extLst>
      <p:ext uri="{BB962C8B-B14F-4D97-AF65-F5344CB8AC3E}">
        <p14:creationId xmlns:p14="http://schemas.microsoft.com/office/powerpoint/2010/main" val="556597759"/>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9"/>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srgbClr val="FFFFFF"/>
              </a:solidFill>
              <a:latin typeface="Lucida Sans Unicode"/>
            </a:endParaRPr>
          </a:p>
        </p:txBody>
      </p:sp>
      <p:grpSp>
        <p:nvGrpSpPr>
          <p:cNvPr id="5" name="Group 15"/>
          <p:cNvGrpSpPr>
            <a:grpSpLocks/>
          </p:cNvGrpSpPr>
          <p:nvPr/>
        </p:nvGrpSpPr>
        <p:grpSpPr bwMode="auto">
          <a:xfrm>
            <a:off x="-3175" y="4953000"/>
            <a:ext cx="9147175" cy="1911350"/>
            <a:chOff x="-3765" y="4832896"/>
            <a:chExt cx="9147765" cy="2032192"/>
          </a:xfrm>
        </p:grpSpPr>
        <p:sp>
          <p:nvSpPr>
            <p:cNvPr id="6" name="Freeform 6"/>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solidFill>
                  <a:prstClr val="black"/>
                </a:solidFill>
                <a:latin typeface="Lucida Sans Unicode"/>
              </a:endParaRPr>
            </a:p>
          </p:txBody>
        </p:sp>
        <p:sp>
          <p:nvSpPr>
            <p:cNvPr id="7" name="Freeform 7"/>
            <p:cNvSpPr>
              <a:spLocks/>
            </p:cNvSpPr>
            <p:nvPr/>
          </p:nvSpPr>
          <p:spPr bwMode="auto">
            <a:xfrm>
              <a:off x="35926" y="5135025"/>
              <a:ext cx="9108074" cy="838869"/>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solidFill>
                  <a:prstClr val="black"/>
                </a:solidFill>
                <a:latin typeface="Lucida Sans Unicode"/>
              </a:endParaRPr>
            </a:p>
          </p:txBody>
        </p:sp>
        <p:sp>
          <p:nvSpPr>
            <p:cNvPr id="8"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US">
                <a:solidFill>
                  <a:srgbClr val="FFFFFF"/>
                </a:solidFill>
                <a:latin typeface="Lucida Sans Unicode" pitchFamily="34" charset="0"/>
              </a:endParaRPr>
            </a:p>
          </p:txBody>
        </p:sp>
        <p:cxnSp>
          <p:nvCxnSpPr>
            <p:cNvPr id="10"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a:p>
        </p:txBody>
      </p:sp>
    </p:spTree>
    <p:extLst>
      <p:ext uri="{BB962C8B-B14F-4D97-AF65-F5344CB8AC3E}">
        <p14:creationId xmlns:p14="http://schemas.microsoft.com/office/powerpoint/2010/main" val="12883623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spcBef>
                <a:spcPts val="1800"/>
              </a:spcBef>
              <a:defRPr/>
            </a:lvl1pPr>
            <a:lvl2pPr>
              <a:spcBef>
                <a:spcPts val="1200"/>
              </a:spcBef>
              <a:defRPr/>
            </a:lvl2pPr>
            <a:lvl3pPr>
              <a:spcBef>
                <a:spcPts val="600"/>
              </a:spcBef>
              <a:defRPr sz="2300"/>
            </a:lvl3pPr>
            <a:extLs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6"/>
          <p:cNvSpPr>
            <a:spLocks noGrp="1"/>
          </p:cNvSpPr>
          <p:nvPr>
            <p:ph type="title"/>
          </p:nvPr>
        </p:nvSpPr>
        <p:spPr/>
        <p:txBody>
          <a:bodyPr rtlCol="0"/>
          <a:lstStyle>
            <a:extLst/>
          </a:lstStyle>
          <a:p>
            <a:r>
              <a:rPr lang="en-US" dirty="0" smtClean="0"/>
              <a:t>Click to edit Master title style</a:t>
            </a:r>
            <a:endParaRPr lang="en-US" dirty="0"/>
          </a:p>
        </p:txBody>
      </p:sp>
      <p:sp>
        <p:nvSpPr>
          <p:cNvPr id="5" name="Slide Number Placeholder 5"/>
          <p:cNvSpPr>
            <a:spLocks noGrp="1"/>
          </p:cNvSpPr>
          <p:nvPr>
            <p:ph type="sldNum" sz="quarter" idx="11"/>
          </p:nvPr>
        </p:nvSpPr>
        <p:spPr>
          <a:xfrm>
            <a:off x="152400" y="6172200"/>
            <a:ext cx="838200" cy="457200"/>
          </a:xfrm>
          <a:prstGeom prst="rect">
            <a:avLst/>
          </a:prstGeom>
        </p:spPr>
        <p:txBody>
          <a:bodyPr/>
          <a:lstStyle>
            <a:lvl1pPr>
              <a:defRPr sz="2000">
                <a:solidFill>
                  <a:schemeClr val="bg1"/>
                </a:solidFill>
              </a:defRPr>
            </a:lvl1pPr>
          </a:lstStyle>
          <a:p>
            <a:r>
              <a:rPr lang="en-US" dirty="0" smtClean="0">
                <a:solidFill>
                  <a:prstClr val="white"/>
                </a:solidFill>
              </a:rPr>
              <a:t>1-</a:t>
            </a:r>
            <a:fld id="{DF3D5ACE-0B44-480C-935B-5F54025620FB}"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3462818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Chevron 6"/>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latin typeface="Lucida Sans Unicode"/>
            </a:endParaRPr>
          </a:p>
        </p:txBody>
      </p:sp>
      <p:sp>
        <p:nvSpPr>
          <p:cNvPr id="5" name="Chevron 7"/>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latin typeface="Lucida Sans Unicode"/>
            </a:endParaRPr>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
        <p:nvSpPr>
          <p:cNvPr id="7" name="Slide Number Placeholder 5"/>
          <p:cNvSpPr>
            <a:spLocks noGrp="1"/>
          </p:cNvSpPr>
          <p:nvPr>
            <p:ph type="sldNum" sz="quarter" idx="11"/>
          </p:nvPr>
        </p:nvSpPr>
        <p:spPr>
          <a:xfrm>
            <a:off x="0" y="6324600"/>
            <a:ext cx="1295400" cy="365125"/>
          </a:xfrm>
          <a:prstGeom prst="rect">
            <a:avLst/>
          </a:prstGeom>
        </p:spPr>
        <p:txBody>
          <a:bodyPr/>
          <a:lstStyle>
            <a:lvl1pPr>
              <a:defRPr sz="2000">
                <a:solidFill>
                  <a:schemeClr val="bg1"/>
                </a:solidFill>
              </a:defRPr>
            </a:lvl1pPr>
          </a:lstStyle>
          <a:p>
            <a:r>
              <a:rPr lang="en-US" dirty="0" smtClean="0">
                <a:solidFill>
                  <a:prstClr val="white"/>
                </a:solidFill>
              </a:rPr>
              <a:t>1-</a:t>
            </a:r>
            <a:fld id="{FC200263-2766-492D-B1A3-456214CAF9E8}"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6351058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endParaRPr>
          </a:p>
        </p:txBody>
      </p:sp>
      <p:sp>
        <p:nvSpPr>
          <p:cNvPr id="12" name="Freeform 11"/>
          <p:cNvSpPr>
            <a:spLocks/>
          </p:cNvSpPr>
          <p:nvPr/>
        </p:nvSpPr>
        <p:spPr bwMode="auto">
          <a:xfrm>
            <a:off x="485775" y="5938838"/>
            <a:ext cx="3690938"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endParaRPr>
          </a:p>
        </p:txBody>
      </p:sp>
      <p:sp>
        <p:nvSpPr>
          <p:cNvPr id="14" name="Right Triangle 13"/>
          <p:cNvSpPr>
            <a:spLocks/>
          </p:cNvSpPr>
          <p:nvPr/>
        </p:nvSpPr>
        <p:spPr bwMode="auto">
          <a:xfrm>
            <a:off x="-6042" y="5791253"/>
            <a:ext cx="3402314" cy="1080868"/>
          </a:xfrm>
          <a:prstGeom prst="rtTriangle">
            <a:avLst/>
          </a:prstGeom>
          <a:blipFill>
            <a:blip r:embed="rId8"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US">
              <a:solidFill>
                <a:srgbClr val="FFFFFF"/>
              </a:solidFill>
              <a:latin typeface="Lucida Sans Unicode" pitchFamily="34" charset="0"/>
            </a:endParaRPr>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lang="en-US" smtClean="0"/>
              <a:t>Click to edit Master title style</a:t>
            </a:r>
            <a:endParaRPr lang="en-US"/>
          </a:p>
        </p:txBody>
      </p:sp>
      <p:sp>
        <p:nvSpPr>
          <p:cNvPr id="1033" name="Text Placeholder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6" name="Footer Placeholder 4"/>
          <p:cNvSpPr txBox="1">
            <a:spLocks/>
          </p:cNvSpPr>
          <p:nvPr userDrawn="1"/>
        </p:nvSpPr>
        <p:spPr>
          <a:xfrm>
            <a:off x="6477000" y="6447797"/>
            <a:ext cx="2438400" cy="381000"/>
          </a:xfrm>
          <a:prstGeom prst="rect">
            <a:avLst/>
          </a:prstGeom>
          <a:solidFill>
            <a:schemeClr val="bg1">
              <a:alpha val="90000"/>
            </a:schemeClr>
          </a:solidFill>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900" dirty="0" smtClean="0">
                <a:solidFill>
                  <a:srgbClr val="000000"/>
                </a:solidFill>
                <a:effectLst>
                  <a:outerShdw blurRad="38100" dist="38100" dir="2700000" algn="tl">
                    <a:srgbClr val="C0C0C0"/>
                  </a:outerShdw>
                </a:effectLst>
                <a:latin typeface="Tahoma" charset="0"/>
                <a:cs typeface="Arial" charset="0"/>
              </a:rPr>
              <a:t>Copyright © 2015 Pearson Education, Inc.</a:t>
            </a:r>
            <a:endParaRPr lang="en-US" sz="900" b="1" dirty="0">
              <a:solidFill>
                <a:srgbClr val="464646"/>
              </a:solidFill>
              <a:effectLst>
                <a:outerShdw blurRad="31750" dist="25400" dir="5400000" algn="tl" rotWithShape="0">
                  <a:srgbClr val="000000">
                    <a:alpha val="25000"/>
                  </a:srgbClr>
                </a:outerShdw>
              </a:effectLst>
              <a:cs typeface="Lucida Sans Unicode" pitchFamily="34" charset="0"/>
            </a:endParaRPr>
          </a:p>
        </p:txBody>
      </p:sp>
      <p:sp>
        <p:nvSpPr>
          <p:cNvPr id="17" name="Slide Number Placeholder 5"/>
          <p:cNvSpPr>
            <a:spLocks noGrp="1"/>
          </p:cNvSpPr>
          <p:nvPr>
            <p:ph type="sldNum" sz="quarter" idx="4"/>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03" r:id="rId1"/>
    <p:sldLayoutId id="2147483904" r:id="rId2"/>
    <p:sldLayoutId id="2147483905" r:id="rId3"/>
    <p:sldLayoutId id="2147483907" r:id="rId4"/>
    <p:sldLayoutId id="2147483892" r:id="rId5"/>
    <p:sldLayoutId id="2147483909" r:id="rId6"/>
  </p:sldLayoutIdLst>
  <p:hf hdr="0" dt="0"/>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solidFill>
                <a:prstClr val="black"/>
              </a:solidFill>
              <a:latin typeface="Lucida Sans Unicode"/>
            </a:endParaRPr>
          </a:p>
        </p:txBody>
      </p:sp>
      <p:sp>
        <p:nvSpPr>
          <p:cNvPr id="12" name="Freeform 11"/>
          <p:cNvSpPr>
            <a:spLocks/>
          </p:cNvSpPr>
          <p:nvPr/>
        </p:nvSpPr>
        <p:spPr bwMode="auto">
          <a:xfrm>
            <a:off x="485775" y="5938838"/>
            <a:ext cx="3690938"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solidFill>
                <a:prstClr val="black"/>
              </a:solidFill>
              <a:latin typeface="Lucida Sans Unicode"/>
            </a:endParaRPr>
          </a:p>
        </p:txBody>
      </p:sp>
      <p:sp>
        <p:nvSpPr>
          <p:cNvPr id="14" name="Right Triangle 13"/>
          <p:cNvSpPr>
            <a:spLocks/>
          </p:cNvSpPr>
          <p:nvPr/>
        </p:nvSpPr>
        <p:spPr bwMode="auto">
          <a:xfrm>
            <a:off x="-6042" y="5791253"/>
            <a:ext cx="3402314" cy="1080868"/>
          </a:xfrm>
          <a:prstGeom prst="rtTriangle">
            <a:avLst/>
          </a:prstGeom>
          <a:blipFill>
            <a:blip r:embed="rId8"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US">
              <a:solidFill>
                <a:srgbClr val="FFFFFF"/>
              </a:solidFill>
              <a:latin typeface="Lucida Sans Unicode" pitchFamily="34" charset="0"/>
            </a:endParaRPr>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lang="en-US" smtClean="0"/>
              <a:t>Click to edit Master title style</a:t>
            </a:r>
            <a:endParaRPr lang="en-US"/>
          </a:p>
        </p:txBody>
      </p:sp>
      <p:sp>
        <p:nvSpPr>
          <p:cNvPr id="1033" name="Text Placeholder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 name="Footer Placeholder 4"/>
          <p:cNvSpPr txBox="1">
            <a:spLocks/>
          </p:cNvSpPr>
          <p:nvPr userDrawn="1"/>
        </p:nvSpPr>
        <p:spPr>
          <a:xfrm>
            <a:off x="6477000" y="6447797"/>
            <a:ext cx="2438400" cy="381000"/>
          </a:xfrm>
          <a:prstGeom prst="rect">
            <a:avLst/>
          </a:prstGeom>
          <a:solidFill>
            <a:schemeClr val="bg1">
              <a:alpha val="90000"/>
            </a:schemeClr>
          </a:solidFill>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900" dirty="0" smtClean="0">
                <a:solidFill>
                  <a:srgbClr val="000000"/>
                </a:solidFill>
                <a:effectLst>
                  <a:outerShdw blurRad="38100" dist="38100" dir="2700000" algn="tl">
                    <a:srgbClr val="C0C0C0"/>
                  </a:outerShdw>
                </a:effectLst>
                <a:latin typeface="Tahoma" charset="0"/>
                <a:cs typeface="Arial" charset="0"/>
              </a:rPr>
              <a:t>Copyright © 2015 Pearson Education, Inc.</a:t>
            </a:r>
            <a:endParaRPr lang="en-US" sz="900" b="1" dirty="0">
              <a:solidFill>
                <a:srgbClr val="464646"/>
              </a:solidFill>
              <a:effectLst>
                <a:outerShdw blurRad="31750" dist="25400" dir="5400000" algn="tl" rotWithShape="0">
                  <a:srgbClr val="000000">
                    <a:alpha val="25000"/>
                  </a:srgbClr>
                </a:outerShdw>
              </a:effectLst>
              <a:cs typeface="Lucida Sans Unicode" pitchFamily="34" charset="0"/>
            </a:endParaRPr>
          </a:p>
        </p:txBody>
      </p:sp>
    </p:spTree>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9" r:id="rId4"/>
    <p:sldLayoutId id="2147483921" r:id="rId5"/>
    <p:sldLayoutId id="2147483922" r:id="rId6"/>
  </p:sldLayoutIdLst>
  <p:hf hdr="0" dt="0"/>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cid:3287383400_2177562"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2"/>
          <p:cNvSpPr>
            <a:spLocks noGrp="1"/>
          </p:cNvSpPr>
          <p:nvPr>
            <p:ph idx="1"/>
          </p:nvPr>
        </p:nvSpPr>
        <p:spPr>
          <a:xfrm>
            <a:off x="609600" y="1447800"/>
            <a:ext cx="8229600" cy="4525962"/>
          </a:xfrm>
          <a:prstGeom prst="round2DiagRect">
            <a:avLst/>
          </a:prstGeom>
          <a:solidFill>
            <a:schemeClr val="bg1">
              <a:alpha val="90000"/>
            </a:schemeClr>
          </a:solidFill>
          <a:ln>
            <a:miter lim="800000"/>
            <a:headEnd/>
            <a:tailEnd/>
          </a:ln>
        </p:spPr>
        <p:txBody>
          <a:bodyPr rtlCol="0" anchor="ctr">
            <a:normAutofit/>
          </a:bodyPr>
          <a:lstStyle/>
          <a:p>
            <a:pPr algn="r" fontAlgn="auto">
              <a:spcBef>
                <a:spcPct val="0"/>
              </a:spcBef>
              <a:spcAft>
                <a:spcPts val="0"/>
              </a:spcAft>
              <a:buFont typeface="Arial" pitchFamily="34" charset="0"/>
              <a:buNone/>
              <a:defRPr/>
            </a:pPr>
            <a:r>
              <a:rPr lang="en-US" b="1" dirty="0" smtClean="0">
                <a:solidFill>
                  <a:schemeClr val="tx2"/>
                </a:solidFill>
                <a:effectLst>
                  <a:outerShdw blurRad="31750" dist="25400" dir="5400000" algn="tl" rotWithShape="0">
                    <a:srgbClr val="000000">
                      <a:alpha val="25000"/>
                    </a:srgbClr>
                  </a:outerShdw>
                </a:effectLst>
                <a:ea typeface="+mj-ea"/>
                <a:cs typeface="Lucida Sans Unicode" pitchFamily="34" charset="0"/>
              </a:rPr>
              <a:t>  Chapter 7</a:t>
            </a:r>
            <a:endParaRPr lang="en-US" b="1" dirty="0">
              <a:solidFill>
                <a:schemeClr val="tx2"/>
              </a:solidFill>
              <a:effectLst>
                <a:outerShdw blurRad="31750" dist="25400" dir="5400000" algn="tl" rotWithShape="0">
                  <a:srgbClr val="000000">
                    <a:alpha val="25000"/>
                  </a:srgbClr>
                </a:outerShdw>
              </a:effectLst>
              <a:ea typeface="+mj-ea"/>
              <a:cs typeface="Lucida Sans Unicode" pitchFamily="34" charset="0"/>
            </a:endParaRPr>
          </a:p>
        </p:txBody>
      </p:sp>
      <p:sp>
        <p:nvSpPr>
          <p:cNvPr id="7" name="Title 1"/>
          <p:cNvSpPr>
            <a:spLocks noGrp="1"/>
          </p:cNvSpPr>
          <p:nvPr>
            <p:ph type="title"/>
          </p:nvPr>
        </p:nvSpPr>
        <p:spPr>
          <a:xfrm>
            <a:off x="381000" y="2286000"/>
            <a:ext cx="8229600" cy="1143000"/>
          </a:xfrm>
          <a:prstGeom prst="round2DiagRect">
            <a:avLst/>
          </a:prstGeom>
          <a:solidFill>
            <a:schemeClr val="bg1">
              <a:alpha val="90000"/>
            </a:schemeClr>
          </a:solidFill>
        </p:spPr>
        <p:txBody>
          <a:bodyPr rtlCol="0"/>
          <a:lstStyle/>
          <a:p>
            <a:pPr algn="r" fontAlgn="auto">
              <a:spcAft>
                <a:spcPts val="0"/>
              </a:spcAft>
              <a:defRPr/>
            </a:pPr>
            <a:r>
              <a:rPr lang="en-US" sz="4800" dirty="0" smtClean="0">
                <a:cs typeface="Lucida Sans Unicode" pitchFamily="34" charset="0"/>
              </a:rPr>
              <a:t>Host Hardening</a:t>
            </a:r>
            <a:endParaRPr lang="en-US" sz="4800" dirty="0">
              <a:cs typeface="Lucida Sans Unicode" pitchFamily="34" charset="0"/>
            </a:endParaRPr>
          </a:p>
        </p:txBody>
      </p:sp>
      <p:sp>
        <p:nvSpPr>
          <p:cNvPr id="12" name="Title 1"/>
          <p:cNvSpPr txBox="1">
            <a:spLocks/>
          </p:cNvSpPr>
          <p:nvPr/>
        </p:nvSpPr>
        <p:spPr>
          <a:xfrm>
            <a:off x="152400" y="381000"/>
            <a:ext cx="8686800" cy="1143000"/>
          </a:xfrm>
          <a:prstGeom prst="round2DiagRect">
            <a:avLst/>
          </a:prstGeom>
          <a:solidFill>
            <a:schemeClr val="bg1">
              <a:alpha val="90000"/>
            </a:schemeClr>
          </a:solidFill>
        </p:spPr>
        <p:txBody>
          <a:bodyPr vert="horz" rtlCol="0"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algn="ctr" fontAlgn="auto">
              <a:spcAft>
                <a:spcPts val="0"/>
              </a:spcAft>
              <a:defRPr/>
            </a:pPr>
            <a:r>
              <a:rPr lang="en-US" sz="3200" dirty="0" smtClean="0">
                <a:solidFill>
                  <a:srgbClr val="464646"/>
                </a:solidFill>
                <a:latin typeface="Lucida Sans Unicode"/>
                <a:cs typeface="Lucida Sans Unicode" pitchFamily="34" charset="0"/>
              </a:rPr>
              <a:t>Corporate Computer Security, 4</a:t>
            </a:r>
            <a:r>
              <a:rPr lang="en-US" sz="3200" baseline="30000" dirty="0" smtClean="0">
                <a:solidFill>
                  <a:srgbClr val="464646"/>
                </a:solidFill>
                <a:latin typeface="Lucida Sans Unicode"/>
                <a:cs typeface="Lucida Sans Unicode" pitchFamily="34" charset="0"/>
              </a:rPr>
              <a:t>th</a:t>
            </a:r>
            <a:r>
              <a:rPr lang="en-US" sz="3200" dirty="0" smtClean="0">
                <a:solidFill>
                  <a:srgbClr val="464646"/>
                </a:solidFill>
                <a:latin typeface="Lucida Sans Unicode"/>
                <a:cs typeface="Lucida Sans Unicode" pitchFamily="34" charset="0"/>
              </a:rPr>
              <a:t> Edition </a:t>
            </a:r>
          </a:p>
          <a:p>
            <a:pPr algn="ctr" fontAlgn="auto">
              <a:spcAft>
                <a:spcPts val="0"/>
              </a:spcAft>
              <a:defRPr/>
            </a:pPr>
            <a:r>
              <a:rPr lang="en-US" sz="2800" dirty="0" smtClean="0">
                <a:solidFill>
                  <a:srgbClr val="464646"/>
                </a:solidFill>
                <a:latin typeface="Lucida Sans Unicode"/>
                <a:cs typeface="Lucida Sans Unicode" pitchFamily="34" charset="0"/>
              </a:rPr>
              <a:t>Randall J. Boyle &amp; Raymond R. Panko</a:t>
            </a:r>
            <a:endParaRPr lang="en-US" sz="2800" dirty="0">
              <a:solidFill>
                <a:srgbClr val="464646"/>
              </a:solidFill>
              <a:latin typeface="Lucida Sans Unicode"/>
              <a:cs typeface="Lucida Sans Unicode" pitchFamily="34" charset="0"/>
            </a:endParaRPr>
          </a:p>
        </p:txBody>
      </p:sp>
    </p:spTree>
    <p:extLst>
      <p:ext uri="{BB962C8B-B14F-4D97-AF65-F5344CB8AC3E}">
        <p14:creationId xmlns:p14="http://schemas.microsoft.com/office/powerpoint/2010/main" val="710479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Content Placeholder 1"/>
          <p:cNvSpPr>
            <a:spLocks noGrp="1"/>
          </p:cNvSpPr>
          <p:nvPr>
            <p:ph idx="1"/>
          </p:nvPr>
        </p:nvSpPr>
        <p:spPr/>
        <p:txBody>
          <a:bodyPr/>
          <a:lstStyle/>
          <a:p>
            <a:pPr eaLnBrk="1">
              <a:buFont typeface="Wingdings" pitchFamily="2" charset="2"/>
              <a:buChar char="§"/>
            </a:pPr>
            <a:r>
              <a:rPr lang="en-US" smtClean="0"/>
              <a:t>Encrypt data if appropriate</a:t>
            </a:r>
          </a:p>
          <a:p>
            <a:pPr eaLnBrk="1">
              <a:buFont typeface="Wingdings" pitchFamily="2" charset="2"/>
              <a:buChar char="§"/>
            </a:pPr>
            <a:r>
              <a:rPr lang="en-US" smtClean="0"/>
              <a:t>Add a host firewall</a:t>
            </a:r>
          </a:p>
          <a:p>
            <a:pPr eaLnBrk="1">
              <a:buFont typeface="Wingdings" pitchFamily="2" charset="2"/>
              <a:buChar char="§"/>
            </a:pPr>
            <a:r>
              <a:rPr lang="en-US" smtClean="0"/>
              <a:t>Read operating system log files regularly for suspicious activity</a:t>
            </a:r>
          </a:p>
          <a:p>
            <a:pPr eaLnBrk="1">
              <a:buFont typeface="Wingdings" pitchFamily="2" charset="2"/>
              <a:buChar char="§"/>
            </a:pPr>
            <a:r>
              <a:rPr lang="en-US" smtClean="0"/>
              <a:t>Run vulnerability tests frequently</a:t>
            </a:r>
          </a:p>
          <a:p>
            <a:pPr eaLnBrk="1" hangingPunct="1"/>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7.1: Elements of Host Hardening</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10</a:t>
            </a:fld>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Content Placeholder 1"/>
          <p:cNvSpPr>
            <a:spLocks noGrp="1"/>
          </p:cNvSpPr>
          <p:nvPr>
            <p:ph idx="1"/>
          </p:nvPr>
        </p:nvSpPr>
        <p:spPr>
          <a:xfrm>
            <a:off x="457200" y="1524000"/>
            <a:ext cx="8229600" cy="4525963"/>
          </a:xfrm>
        </p:spPr>
        <p:txBody>
          <a:bodyPr/>
          <a:lstStyle/>
          <a:p>
            <a:pPr eaLnBrk="1" hangingPunct="1"/>
            <a:r>
              <a:rPr lang="en-US" b="1" dirty="0" smtClean="0"/>
              <a:t>Security Baselines Guide the Hardening Effort</a:t>
            </a:r>
          </a:p>
          <a:p>
            <a:pPr lvl="1" eaLnBrk="1"/>
            <a:r>
              <a:rPr lang="en-US" dirty="0" smtClean="0"/>
              <a:t>Specifications for how hardening should be done</a:t>
            </a:r>
          </a:p>
          <a:p>
            <a:pPr lvl="1" eaLnBrk="1"/>
            <a:r>
              <a:rPr lang="en-US" dirty="0" smtClean="0"/>
              <a:t>Needed because it is easy to forget a step</a:t>
            </a:r>
          </a:p>
          <a:p>
            <a:pPr lvl="1" eaLnBrk="1"/>
            <a:r>
              <a:rPr lang="en-US" dirty="0" smtClean="0"/>
              <a:t>Different baselines for different operating systems and versions</a:t>
            </a:r>
          </a:p>
          <a:p>
            <a:pPr lvl="1" eaLnBrk="1"/>
            <a:r>
              <a:rPr lang="en-US" dirty="0" smtClean="0"/>
              <a:t>Different baselines for servers with different functions (e.g., webservers, mail servers, etc.)</a:t>
            </a:r>
          </a:p>
          <a:p>
            <a:pPr lvl="1" eaLnBrk="1"/>
            <a:r>
              <a:rPr lang="en-US" dirty="0" smtClean="0"/>
              <a:t>Used by systems administrators (server administrators)</a:t>
            </a:r>
          </a:p>
          <a:p>
            <a:pPr lvl="2" eaLnBrk="1"/>
            <a:r>
              <a:rPr lang="en-US" dirty="0" smtClean="0"/>
              <a:t>Usually do not manage the network</a:t>
            </a:r>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7.1: Security Baselines and </a:t>
            </a:r>
            <a:br>
              <a:rPr lang="en-US" dirty="0" smtClean="0"/>
            </a:br>
            <a:r>
              <a:rPr lang="en-US" dirty="0" smtClean="0"/>
              <a:t>Systems Administrators</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11</a:t>
            </a:fld>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1"/>
          <p:cNvSpPr>
            <a:spLocks noGrp="1"/>
          </p:cNvSpPr>
          <p:nvPr>
            <p:ph idx="1"/>
          </p:nvPr>
        </p:nvSpPr>
        <p:spPr>
          <a:xfrm>
            <a:off x="457200" y="1752600"/>
            <a:ext cx="8229600" cy="4495800"/>
          </a:xfrm>
        </p:spPr>
        <p:txBody>
          <a:bodyPr/>
          <a:lstStyle/>
          <a:p>
            <a:pPr eaLnBrk="1" hangingPunct="1"/>
            <a:r>
              <a:rPr lang="en-US" b="1" dirty="0" smtClean="0"/>
              <a:t>Security Baselines Guide the Hardening Effort</a:t>
            </a:r>
          </a:p>
          <a:p>
            <a:pPr lvl="1" eaLnBrk="1"/>
            <a:r>
              <a:rPr lang="en-US" dirty="0" smtClean="0"/>
              <a:t>Disk Images</a:t>
            </a:r>
          </a:p>
          <a:p>
            <a:pPr lvl="2" eaLnBrk="1"/>
            <a:r>
              <a:rPr lang="en-US" dirty="0" smtClean="0"/>
              <a:t>Can also create a well-tested secure implementation for each operating system version and server function</a:t>
            </a:r>
          </a:p>
          <a:p>
            <a:pPr lvl="2" eaLnBrk="1"/>
            <a:r>
              <a:rPr lang="en-US" dirty="0" smtClean="0"/>
              <a:t>Save as a disk image</a:t>
            </a:r>
          </a:p>
          <a:p>
            <a:pPr lvl="2" eaLnBrk="1"/>
            <a:r>
              <a:rPr lang="en-US" dirty="0" smtClean="0"/>
              <a:t>Load the new disk image on new servers</a:t>
            </a:r>
          </a:p>
          <a:p>
            <a:pPr eaLnBrk="1" hangingPunct="1"/>
            <a:endParaRPr lang="en-US" dirty="0" smtClean="0"/>
          </a:p>
          <a:p>
            <a:pPr eaLnBrk="1" hangingPunct="1"/>
            <a:endParaRPr lang="en-US" dirty="0"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7.1: Security Baselines and </a:t>
            </a:r>
            <a:br>
              <a:rPr lang="en-US" dirty="0" smtClean="0"/>
            </a:br>
            <a:r>
              <a:rPr lang="en-US" dirty="0" smtClean="0"/>
              <a:t>Systems Administrators</a:t>
            </a:r>
            <a:endParaRPr lang="en-US" dirty="0"/>
          </a:p>
        </p:txBody>
      </p:sp>
      <p:sp>
        <p:nvSpPr>
          <p:cNvPr id="7"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12</a:t>
            </a:fld>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1"/>
          <p:cNvSpPr>
            <a:spLocks noGrp="1"/>
          </p:cNvSpPr>
          <p:nvPr>
            <p:ph idx="1"/>
          </p:nvPr>
        </p:nvSpPr>
        <p:spPr/>
        <p:txBody>
          <a:bodyPr/>
          <a:lstStyle/>
          <a:p>
            <a:pPr eaLnBrk="1">
              <a:buFont typeface="Wingdings" pitchFamily="2" charset="2"/>
              <a:buChar char="§"/>
            </a:pPr>
            <a:r>
              <a:rPr lang="en-US" smtClean="0"/>
              <a:t>Multiple operating systems running independently on the same physical machine</a:t>
            </a:r>
          </a:p>
          <a:p>
            <a:pPr eaLnBrk="1">
              <a:buFont typeface="Wingdings" pitchFamily="2" charset="2"/>
              <a:buChar char="§"/>
            </a:pPr>
            <a:r>
              <a:rPr lang="en-US" smtClean="0"/>
              <a:t>System resources are shared</a:t>
            </a:r>
          </a:p>
          <a:p>
            <a:pPr eaLnBrk="1">
              <a:buFont typeface="Wingdings" pitchFamily="2" charset="2"/>
              <a:buChar char="§"/>
            </a:pPr>
            <a:r>
              <a:rPr lang="en-US" smtClean="0"/>
              <a:t>Increased fault tolerance</a:t>
            </a:r>
          </a:p>
          <a:p>
            <a:pPr eaLnBrk="1">
              <a:buFont typeface="Wingdings" pitchFamily="2" charset="2"/>
              <a:buChar char="§"/>
            </a:pPr>
            <a:r>
              <a:rPr lang="en-US" smtClean="0"/>
              <a:t>Rapid and consistent deployment</a:t>
            </a:r>
          </a:p>
          <a:p>
            <a:pPr eaLnBrk="1">
              <a:buFont typeface="Wingdings" pitchFamily="2" charset="2"/>
              <a:buChar char="§"/>
            </a:pPr>
            <a:r>
              <a:rPr lang="en-US" smtClean="0"/>
              <a:t>Reduced labor costs</a:t>
            </a:r>
          </a:p>
        </p:txBody>
      </p:sp>
      <p:sp>
        <p:nvSpPr>
          <p:cNvPr id="5" name="Title 4"/>
          <p:cNvSpPr>
            <a:spLocks noGrp="1"/>
          </p:cNvSpPr>
          <p:nvPr>
            <p:ph type="title"/>
          </p:nvPr>
        </p:nvSpPr>
        <p:spPr/>
        <p:txBody>
          <a:bodyPr/>
          <a:lstStyle/>
          <a:p>
            <a:pPr eaLnBrk="1" fontAlgn="auto" hangingPunct="1">
              <a:spcAft>
                <a:spcPts val="0"/>
              </a:spcAft>
              <a:defRPr/>
            </a:pPr>
            <a:r>
              <a:rPr lang="en-US" dirty="0" smtClean="0"/>
              <a:t>7.1: Virtualization</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13</a:t>
            </a:fld>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7.1: Windows Deployment Services</a:t>
            </a:r>
            <a:endParaRPr lang="en-US" dirty="0"/>
          </a:p>
        </p:txBody>
      </p:sp>
      <p:pic>
        <p:nvPicPr>
          <p:cNvPr id="2765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320800"/>
            <a:ext cx="7391400" cy="4703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14</a:t>
            </a:fld>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7.1: Linux Virtual Machine</a:t>
            </a:r>
            <a:endParaRPr lang="en-US" dirty="0"/>
          </a:p>
        </p:txBody>
      </p:sp>
      <p:pic>
        <p:nvPicPr>
          <p:cNvPr id="28677" name="Picture 1" descr="image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00" y="1371600"/>
            <a:ext cx="7188200" cy="4494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15</a:t>
            </a:fld>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7.1: Cloud Computing</a:t>
            </a:r>
            <a:endParaRPr lang="en-US" dirty="0"/>
          </a:p>
        </p:txBody>
      </p:sp>
      <p:pic>
        <p:nvPicPr>
          <p:cNvPr id="29701" name="Picture 8"/>
          <p:cNvPicPr>
            <a:picLocks noChangeAspect="1" noChangeArrowheads="1"/>
          </p:cNvPicPr>
          <p:nvPr/>
        </p:nvPicPr>
        <p:blipFill>
          <a:blip r:embed="rId2">
            <a:extLst>
              <a:ext uri="{28A0092B-C50C-407E-A947-70E740481C1C}">
                <a14:useLocalDpi xmlns:a14="http://schemas.microsoft.com/office/drawing/2010/main" val="0"/>
              </a:ext>
            </a:extLst>
          </a:blip>
          <a:srcRect l="7199" t="14604" r="14577" b="4260"/>
          <a:stretch>
            <a:fillRect/>
          </a:stretch>
        </p:blipFill>
        <p:spPr bwMode="auto">
          <a:xfrm>
            <a:off x="685800" y="1295400"/>
            <a:ext cx="7577138" cy="464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16</a:t>
            </a:fld>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7.1: </a:t>
            </a:r>
            <a:r>
              <a:rPr lang="en-US" dirty="0" err="1" smtClean="0"/>
              <a:t>Jolicloud</a:t>
            </a:r>
            <a:r>
              <a:rPr lang="en-US" dirty="0" smtClean="0"/>
              <a:t> Desktop</a:t>
            </a:r>
            <a:endParaRPr lang="en-US" dirty="0"/>
          </a:p>
        </p:txBody>
      </p:sp>
      <p:pic>
        <p:nvPicPr>
          <p:cNvPr id="30725" name="Picture 2"/>
          <p:cNvPicPr>
            <a:picLocks noChangeAspect="1" noChangeArrowheads="1"/>
          </p:cNvPicPr>
          <p:nvPr/>
        </p:nvPicPr>
        <p:blipFill>
          <a:blip r:embed="rId2">
            <a:extLst>
              <a:ext uri="{28A0092B-C50C-407E-A947-70E740481C1C}">
                <a14:useLocalDpi xmlns:a14="http://schemas.microsoft.com/office/drawing/2010/main" val="0"/>
              </a:ext>
            </a:extLst>
          </a:blip>
          <a:srcRect l="1488" t="10596" r="1115" b="1457"/>
          <a:stretch>
            <a:fillRect/>
          </a:stretch>
        </p:blipFill>
        <p:spPr bwMode="auto">
          <a:xfrm>
            <a:off x="1254125" y="1447800"/>
            <a:ext cx="6975475" cy="441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17</a:t>
            </a:fld>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What’s Next?</a:t>
            </a:r>
            <a:endParaRPr lang="en-US" dirty="0"/>
          </a:p>
        </p:txBody>
      </p:sp>
      <p:sp>
        <p:nvSpPr>
          <p:cNvPr id="4" name="Subtitle 2"/>
          <p:cNvSpPr txBox="1">
            <a:spLocks/>
          </p:cNvSpPr>
          <p:nvPr/>
        </p:nvSpPr>
        <p:spPr>
          <a:xfrm>
            <a:off x="447675" y="1371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7.1  Introduction</a:t>
            </a:r>
          </a:p>
        </p:txBody>
      </p:sp>
      <p:sp>
        <p:nvSpPr>
          <p:cNvPr id="6" name="Subtitle 2"/>
          <p:cNvSpPr txBox="1">
            <a:spLocks/>
          </p:cNvSpPr>
          <p:nvPr/>
        </p:nvSpPr>
        <p:spPr>
          <a:xfrm>
            <a:off x="447675" y="1905000"/>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7.2  Important Server Operating Systems</a:t>
            </a:r>
          </a:p>
        </p:txBody>
      </p:sp>
      <p:sp>
        <p:nvSpPr>
          <p:cNvPr id="7" name="Subtitle 2"/>
          <p:cNvSpPr txBox="1">
            <a:spLocks/>
          </p:cNvSpPr>
          <p:nvPr/>
        </p:nvSpPr>
        <p:spPr>
          <a:xfrm>
            <a:off x="447675" y="2438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Vulnerabilities and Patches</a:t>
            </a:r>
          </a:p>
        </p:txBody>
      </p:sp>
      <p:sp>
        <p:nvSpPr>
          <p:cNvPr id="8" name="Subtitle 2"/>
          <p:cNvSpPr txBox="1">
            <a:spLocks/>
          </p:cNvSpPr>
          <p:nvPr/>
        </p:nvSpPr>
        <p:spPr>
          <a:xfrm>
            <a:off x="447675" y="2971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Managing Users and Groups</a:t>
            </a:r>
          </a:p>
        </p:txBody>
      </p:sp>
      <p:sp>
        <p:nvSpPr>
          <p:cNvPr id="9" name="Subtitle 2"/>
          <p:cNvSpPr txBox="1">
            <a:spLocks/>
          </p:cNvSpPr>
          <p:nvPr/>
        </p:nvSpPr>
        <p:spPr>
          <a:xfrm>
            <a:off x="447675" y="3505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Managing Permissions</a:t>
            </a:r>
          </a:p>
        </p:txBody>
      </p:sp>
      <p:sp>
        <p:nvSpPr>
          <p:cNvPr id="10" name="Subtitle 2"/>
          <p:cNvSpPr txBox="1">
            <a:spLocks/>
          </p:cNvSpPr>
          <p:nvPr/>
        </p:nvSpPr>
        <p:spPr>
          <a:xfrm>
            <a:off x="447675" y="4038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Creating Strong Passwords</a:t>
            </a:r>
          </a:p>
        </p:txBody>
      </p:sp>
      <p:sp>
        <p:nvSpPr>
          <p:cNvPr id="11" name="Subtitle 2"/>
          <p:cNvSpPr txBox="1">
            <a:spLocks/>
          </p:cNvSpPr>
          <p:nvPr/>
        </p:nvSpPr>
        <p:spPr>
          <a:xfrm>
            <a:off x="447675" y="4572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Testing for Vulnerabilities</a:t>
            </a:r>
          </a:p>
        </p:txBody>
      </p:sp>
      <p:sp>
        <p:nvSpPr>
          <p:cNvPr id="12"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18</a:t>
            </a:fld>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47800"/>
            <a:ext cx="8229600" cy="4648200"/>
          </a:xfrm>
        </p:spPr>
        <p:txBody>
          <a:bodyPr>
            <a:normAutofit/>
          </a:bodyPr>
          <a:lstStyle/>
          <a:p>
            <a:pPr eaLnBrk="1"/>
            <a:r>
              <a:rPr lang="en-US" sz="2500" b="1" smtClean="0"/>
              <a:t>Windows Server</a:t>
            </a:r>
          </a:p>
          <a:p>
            <a:pPr lvl="1" eaLnBrk="1"/>
            <a:r>
              <a:rPr lang="en-US" sz="2100" smtClean="0"/>
              <a:t>The Microsoft Windows Server operating system</a:t>
            </a:r>
          </a:p>
          <a:p>
            <a:pPr lvl="1" eaLnBrk="1"/>
            <a:r>
              <a:rPr lang="en-US" sz="2100" smtClean="0"/>
              <a:t>Windows NT, Windows Server 2003, and Windows Server 2008</a:t>
            </a:r>
          </a:p>
          <a:p>
            <a:pPr eaLnBrk="1">
              <a:spcBef>
                <a:spcPts val="2400"/>
              </a:spcBef>
            </a:pPr>
            <a:r>
              <a:rPr lang="en-US" sz="2500" b="1" smtClean="0"/>
              <a:t>Windows Server Security</a:t>
            </a:r>
          </a:p>
          <a:p>
            <a:pPr lvl="1" eaLnBrk="1"/>
            <a:r>
              <a:rPr lang="en-US" sz="2100" smtClean="0"/>
              <a:t>Intelligently minimize the number of running programs and utilities by asking questions during installation</a:t>
            </a:r>
          </a:p>
          <a:p>
            <a:pPr lvl="1" eaLnBrk="1"/>
            <a:r>
              <a:rPr lang="en-US" sz="2100" smtClean="0"/>
              <a:t>Simple (and usually automatic) to get updates</a:t>
            </a:r>
          </a:p>
          <a:p>
            <a:pPr lvl="1" eaLnBrk="1"/>
            <a:r>
              <a:rPr lang="en-US" sz="2100" smtClean="0"/>
              <a:t>Still many patches to apply, but this is true of other operating systems</a:t>
            </a:r>
          </a:p>
          <a:p>
            <a:pPr eaLnBrk="1" hangingPunct="1"/>
            <a:endParaRPr lang="en-US" sz="2500"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7.2: Windows Server Operating Systems</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19</a:t>
            </a:fld>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p:txBody>
          <a:bodyPr>
            <a:normAutofit fontScale="85000" lnSpcReduction="20000"/>
          </a:bodyPr>
          <a:lstStyle/>
          <a:p>
            <a:pPr eaLnBrk="1" hangingPunct="1">
              <a:defRPr/>
            </a:pPr>
            <a:r>
              <a:rPr lang="en-US" dirty="0" smtClean="0"/>
              <a:t>Define the elements of host hardening, security baselines and images, and systems administration.</a:t>
            </a:r>
          </a:p>
          <a:p>
            <a:pPr eaLnBrk="1" hangingPunct="1">
              <a:defRPr/>
            </a:pPr>
            <a:r>
              <a:rPr lang="en-US" dirty="0" smtClean="0"/>
              <a:t>Know important server operating systems.</a:t>
            </a:r>
          </a:p>
          <a:p>
            <a:pPr eaLnBrk="1" hangingPunct="1">
              <a:defRPr/>
            </a:pPr>
            <a:r>
              <a:rPr lang="en-US" dirty="0" smtClean="0"/>
              <a:t>Describe vulnerabilities and patches.</a:t>
            </a:r>
          </a:p>
          <a:p>
            <a:pPr eaLnBrk="1" hangingPunct="1">
              <a:defRPr/>
            </a:pPr>
            <a:r>
              <a:rPr lang="en-US" dirty="0" smtClean="0"/>
              <a:t>Explain how to manage users and groups.</a:t>
            </a:r>
          </a:p>
          <a:p>
            <a:pPr eaLnBrk="1" hangingPunct="1">
              <a:defRPr/>
            </a:pPr>
            <a:r>
              <a:rPr lang="en-US" dirty="0" smtClean="0"/>
              <a:t>Explain how to manage permissions.</a:t>
            </a:r>
          </a:p>
          <a:p>
            <a:pPr eaLnBrk="1" hangingPunct="1">
              <a:defRPr/>
            </a:pPr>
            <a:r>
              <a:rPr lang="en-US" dirty="0" smtClean="0"/>
              <a:t>Know Windows client PC security, including centralized PC security management.</a:t>
            </a:r>
          </a:p>
          <a:p>
            <a:pPr eaLnBrk="1" hangingPunct="1">
              <a:defRPr/>
            </a:pPr>
            <a:r>
              <a:rPr lang="en-US" dirty="0" smtClean="0"/>
              <a:t>Explain how to create strong passwords.</a:t>
            </a:r>
          </a:p>
          <a:p>
            <a:pPr eaLnBrk="1" hangingPunct="1">
              <a:defRPr/>
            </a:pPr>
            <a:r>
              <a:rPr lang="en-US" dirty="0" smtClean="0"/>
              <a:t>Describe how to test for vulnerabilities.</a:t>
            </a:r>
            <a:endParaRPr lang="en-US" dirty="0"/>
          </a:p>
        </p:txBody>
      </p:sp>
      <p:sp>
        <p:nvSpPr>
          <p:cNvPr id="8" name="Title 7"/>
          <p:cNvSpPr>
            <a:spLocks noGrp="1"/>
          </p:cNvSpPr>
          <p:nvPr>
            <p:ph type="title"/>
          </p:nvPr>
        </p:nvSpPr>
        <p:spPr/>
        <p:txBody>
          <a:bodyPr/>
          <a:lstStyle/>
          <a:p>
            <a:pPr eaLnBrk="1" hangingPunct="1">
              <a:defRPr/>
            </a:pPr>
            <a:r>
              <a:rPr lang="en-US" dirty="0" smtClean="0"/>
              <a:t>Learning Objectives</a:t>
            </a:r>
            <a:endParaRPr lang="en-US" dirty="0"/>
          </a:p>
        </p:txBody>
      </p:sp>
      <p:sp>
        <p:nvSpPr>
          <p:cNvPr id="7"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2</a:t>
            </a:fld>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4"/>
          <p:cNvSpPr txBox="1">
            <a:spLocks/>
          </p:cNvSpPr>
          <p:nvPr/>
        </p:nvSpPr>
        <p:spPr>
          <a:xfrm>
            <a:off x="5867400" y="6416675"/>
            <a:ext cx="2971800" cy="365125"/>
          </a:xfrm>
          <a:prstGeom prst="rect">
            <a:avLst/>
          </a:prstGeom>
          <a:solidFill>
            <a:schemeClr val="bg1">
              <a:alpha val="90000"/>
            </a:schemeClr>
          </a:solidFill>
        </p:spPr>
        <p:txBody>
          <a:bodyPr anchor="ctr"/>
          <a:lstStyle/>
          <a:p>
            <a:pPr algn="r" fontAlgn="auto">
              <a:spcAft>
                <a:spcPts val="0"/>
              </a:spcAft>
              <a:defRPr/>
            </a:pPr>
            <a:r>
              <a:rPr lang="en-US" sz="9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Copyright Pearson Prentice-Hall 2013</a:t>
            </a:r>
          </a:p>
        </p:txBody>
      </p:sp>
      <p:pic>
        <p:nvPicPr>
          <p:cNvPr id="33795" name="Picture 1"/>
          <p:cNvPicPr>
            <a:picLocks noChangeAspect="1" noChangeArrowheads="1"/>
          </p:cNvPicPr>
          <p:nvPr/>
        </p:nvPicPr>
        <p:blipFill>
          <a:blip r:embed="rId2">
            <a:extLst>
              <a:ext uri="{28A0092B-C50C-407E-A947-70E740481C1C}">
                <a14:useLocalDpi xmlns:a14="http://schemas.microsoft.com/office/drawing/2010/main" val="0"/>
              </a:ext>
            </a:extLst>
          </a:blip>
          <a:srcRect l="33334" t="10667" r="25417" b="39333"/>
          <a:stretch>
            <a:fillRect/>
          </a:stretch>
        </p:blipFill>
        <p:spPr bwMode="auto">
          <a:xfrm>
            <a:off x="533400" y="609600"/>
            <a:ext cx="7620000" cy="5772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itle 4"/>
          <p:cNvSpPr>
            <a:spLocks noGrp="1"/>
          </p:cNvSpPr>
          <p:nvPr>
            <p:ph type="title"/>
          </p:nvPr>
        </p:nvSpPr>
        <p:spPr>
          <a:xfrm>
            <a:off x="457200" y="76200"/>
            <a:ext cx="8229600" cy="639762"/>
          </a:xfrm>
        </p:spPr>
        <p:txBody>
          <a:bodyPr>
            <a:noAutofit/>
          </a:bodyPr>
          <a:lstStyle/>
          <a:p>
            <a:pPr eaLnBrk="1" fontAlgn="auto" hangingPunct="1">
              <a:spcAft>
                <a:spcPts val="0"/>
              </a:spcAft>
              <a:defRPr/>
            </a:pPr>
            <a:r>
              <a:rPr lang="en-US" sz="2800" dirty="0" smtClean="0"/>
              <a:t>7.2: Windows 2008 Server User Interface</a:t>
            </a:r>
            <a:endParaRPr lang="en-US" sz="2800" dirty="0"/>
          </a:p>
        </p:txBody>
      </p:sp>
      <p:sp>
        <p:nvSpPr>
          <p:cNvPr id="6" name="Oval 5"/>
          <p:cNvSpPr/>
          <p:nvPr/>
        </p:nvSpPr>
        <p:spPr>
          <a:xfrm>
            <a:off x="457200" y="6019800"/>
            <a:ext cx="914400" cy="381000"/>
          </a:xfrm>
          <a:prstGeom prst="ellipse">
            <a:avLst/>
          </a:prstGeom>
          <a:no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7" name="Oval 6"/>
          <p:cNvSpPr/>
          <p:nvPr/>
        </p:nvSpPr>
        <p:spPr>
          <a:xfrm>
            <a:off x="2590800" y="3581400"/>
            <a:ext cx="2133600" cy="539750"/>
          </a:xfrm>
          <a:prstGeom prst="ellipse">
            <a:avLst/>
          </a:prstGeom>
          <a:no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8" name="Oval 7"/>
          <p:cNvSpPr/>
          <p:nvPr/>
        </p:nvSpPr>
        <p:spPr>
          <a:xfrm>
            <a:off x="4267200" y="3200400"/>
            <a:ext cx="1676400" cy="381000"/>
          </a:xfrm>
          <a:prstGeom prst="ellipse">
            <a:avLst/>
          </a:prstGeom>
          <a:no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0" name="Rectangle 9"/>
          <p:cNvSpPr/>
          <p:nvPr/>
        </p:nvSpPr>
        <p:spPr>
          <a:xfrm>
            <a:off x="2438400" y="838200"/>
            <a:ext cx="3124200" cy="9906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Looks like client</a:t>
            </a:r>
          </a:p>
          <a:p>
            <a:pPr algn="ctr" fontAlgn="auto">
              <a:spcBef>
                <a:spcPts val="0"/>
              </a:spcBef>
              <a:spcAft>
                <a:spcPts val="0"/>
              </a:spcAft>
              <a:defRPr/>
            </a:pPr>
            <a:r>
              <a:rPr lang="en-US" dirty="0"/>
              <a:t>versions of Windows</a:t>
            </a:r>
          </a:p>
        </p:txBody>
      </p:sp>
      <p:sp>
        <p:nvSpPr>
          <p:cNvPr id="11" name="Rectangle 10"/>
          <p:cNvSpPr/>
          <p:nvPr/>
        </p:nvSpPr>
        <p:spPr>
          <a:xfrm>
            <a:off x="5029200" y="1676400"/>
            <a:ext cx="3124200" cy="7620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Ease of learning and use</a:t>
            </a:r>
          </a:p>
        </p:txBody>
      </p:sp>
      <p:sp>
        <p:nvSpPr>
          <p:cNvPr id="12" name="Rectangle 11"/>
          <p:cNvSpPr/>
          <p:nvPr/>
        </p:nvSpPr>
        <p:spPr>
          <a:xfrm>
            <a:off x="304800" y="3733800"/>
            <a:ext cx="2362200" cy="12192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Choose Administrative Tools</a:t>
            </a:r>
          </a:p>
          <a:p>
            <a:pPr algn="ctr" fontAlgn="auto">
              <a:spcBef>
                <a:spcPts val="0"/>
              </a:spcBef>
              <a:spcAft>
                <a:spcPts val="0"/>
              </a:spcAft>
              <a:defRPr/>
            </a:pPr>
            <a:r>
              <a:rPr lang="en-US" dirty="0"/>
              <a:t>for most programs</a:t>
            </a:r>
          </a:p>
        </p:txBody>
      </p:sp>
      <p:sp>
        <p:nvSpPr>
          <p:cNvPr id="13" name="Rectangle 12"/>
          <p:cNvSpPr/>
          <p:nvPr/>
        </p:nvSpPr>
        <p:spPr>
          <a:xfrm>
            <a:off x="4114800" y="4419600"/>
            <a:ext cx="3733800" cy="9144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Tools are called</a:t>
            </a:r>
          </a:p>
          <a:p>
            <a:pPr algn="ctr" fontAlgn="auto">
              <a:spcBef>
                <a:spcPts val="0"/>
              </a:spcBef>
              <a:spcAft>
                <a:spcPts val="0"/>
              </a:spcAft>
              <a:defRPr/>
            </a:pPr>
            <a:r>
              <a:rPr lang="en-US" dirty="0"/>
              <a:t>Microsoft Management</a:t>
            </a:r>
          </a:p>
          <a:p>
            <a:pPr algn="ctr" fontAlgn="auto">
              <a:spcBef>
                <a:spcPts val="0"/>
              </a:spcBef>
              <a:spcAft>
                <a:spcPts val="0"/>
              </a:spcAft>
              <a:defRPr/>
            </a:pPr>
            <a:r>
              <a:rPr lang="en-US" dirty="0"/>
              <a:t>Consoles (MMCs)</a:t>
            </a:r>
          </a:p>
        </p:txBody>
      </p:sp>
      <p:sp>
        <p:nvSpPr>
          <p:cNvPr id="14"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20</a:t>
            </a:fld>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9" name="Picture 2"/>
          <p:cNvPicPr>
            <a:picLocks noChangeAspect="1" noChangeArrowheads="1"/>
          </p:cNvPicPr>
          <p:nvPr/>
        </p:nvPicPr>
        <p:blipFill>
          <a:blip r:embed="rId2">
            <a:extLst>
              <a:ext uri="{28A0092B-C50C-407E-A947-70E740481C1C}">
                <a14:useLocalDpi xmlns:a14="http://schemas.microsoft.com/office/drawing/2010/main" val="0"/>
              </a:ext>
            </a:extLst>
          </a:blip>
          <a:srcRect l="32916" t="10666" r="25000" b="39333"/>
          <a:stretch>
            <a:fillRect/>
          </a:stretch>
        </p:blipFill>
        <p:spPr bwMode="auto">
          <a:xfrm>
            <a:off x="1905000" y="1295400"/>
            <a:ext cx="6934200" cy="5149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itle 4"/>
          <p:cNvSpPr>
            <a:spLocks noGrp="1"/>
          </p:cNvSpPr>
          <p:nvPr>
            <p:ph type="title"/>
          </p:nvPr>
        </p:nvSpPr>
        <p:spPr>
          <a:xfrm>
            <a:off x="457200" y="152400"/>
            <a:ext cx="8229600" cy="1143000"/>
          </a:xfrm>
        </p:spPr>
        <p:txBody>
          <a:bodyPr>
            <a:noAutofit/>
          </a:bodyPr>
          <a:lstStyle/>
          <a:p>
            <a:pPr eaLnBrk="1" fontAlgn="auto" hangingPunct="1">
              <a:spcAft>
                <a:spcPts val="0"/>
              </a:spcAft>
              <a:defRPr/>
            </a:pPr>
            <a:r>
              <a:rPr lang="en-US" sz="3200" dirty="0" smtClean="0"/>
              <a:t>7.2: Computer Management Microsoft Management Console (MMC)</a:t>
            </a:r>
            <a:endParaRPr lang="en-US" sz="3200" dirty="0"/>
          </a:p>
        </p:txBody>
      </p:sp>
      <p:sp>
        <p:nvSpPr>
          <p:cNvPr id="6" name="Rectangle 5"/>
          <p:cNvSpPr/>
          <p:nvPr/>
        </p:nvSpPr>
        <p:spPr>
          <a:xfrm>
            <a:off x="6858000" y="4038600"/>
            <a:ext cx="2209800" cy="12192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MMCs have standard</a:t>
            </a:r>
          </a:p>
          <a:p>
            <a:pPr algn="ctr" fontAlgn="auto">
              <a:spcBef>
                <a:spcPts val="0"/>
              </a:spcBef>
              <a:spcAft>
                <a:spcPts val="0"/>
              </a:spcAft>
              <a:defRPr/>
            </a:pPr>
            <a:r>
              <a:rPr lang="en-US" dirty="0"/>
              <a:t>user interfaces</a:t>
            </a:r>
          </a:p>
        </p:txBody>
      </p:sp>
      <p:sp>
        <p:nvSpPr>
          <p:cNvPr id="9" name="Oval 8"/>
          <p:cNvSpPr/>
          <p:nvPr/>
        </p:nvSpPr>
        <p:spPr>
          <a:xfrm>
            <a:off x="2082800" y="3517900"/>
            <a:ext cx="1066800" cy="304800"/>
          </a:xfrm>
          <a:prstGeom prst="ellipse">
            <a:avLst/>
          </a:prstGeom>
          <a:no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0" name="Rectangle 9"/>
          <p:cNvSpPr/>
          <p:nvPr/>
        </p:nvSpPr>
        <p:spPr>
          <a:xfrm>
            <a:off x="4267200" y="2971800"/>
            <a:ext cx="2895600" cy="8382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Pane with objects under Services (Windows Firewall selected)</a:t>
            </a:r>
          </a:p>
        </p:txBody>
      </p:sp>
      <p:sp>
        <p:nvSpPr>
          <p:cNvPr id="11" name="Rectangle 10"/>
          <p:cNvSpPr/>
          <p:nvPr/>
        </p:nvSpPr>
        <p:spPr>
          <a:xfrm>
            <a:off x="63500" y="3124200"/>
            <a:ext cx="1755775" cy="11430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Tree pane with snap-ins (Services selected)</a:t>
            </a:r>
          </a:p>
        </p:txBody>
      </p:sp>
      <p:sp>
        <p:nvSpPr>
          <p:cNvPr id="12" name="Rectangle 11"/>
          <p:cNvSpPr/>
          <p:nvPr/>
        </p:nvSpPr>
        <p:spPr>
          <a:xfrm>
            <a:off x="76200" y="1295400"/>
            <a:ext cx="1752600" cy="9906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Name of MMC (Computer Management)</a:t>
            </a:r>
          </a:p>
        </p:txBody>
      </p:sp>
      <p:sp>
        <p:nvSpPr>
          <p:cNvPr id="13" name="Oval 12"/>
          <p:cNvSpPr/>
          <p:nvPr/>
        </p:nvSpPr>
        <p:spPr>
          <a:xfrm>
            <a:off x="1828800" y="1193800"/>
            <a:ext cx="1600200" cy="355600"/>
          </a:xfrm>
          <a:prstGeom prst="ellipse">
            <a:avLst/>
          </a:prstGeom>
          <a:no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5" name="Oval 14"/>
          <p:cNvSpPr/>
          <p:nvPr/>
        </p:nvSpPr>
        <p:spPr>
          <a:xfrm>
            <a:off x="3708400" y="2159000"/>
            <a:ext cx="1066800" cy="304800"/>
          </a:xfrm>
          <a:prstGeom prst="ellipse">
            <a:avLst/>
          </a:prstGeom>
          <a:no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4"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21</a:t>
            </a:fld>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Content Placeholder 1"/>
          <p:cNvSpPr>
            <a:spLocks noGrp="1"/>
          </p:cNvSpPr>
          <p:nvPr>
            <p:ph idx="1"/>
          </p:nvPr>
        </p:nvSpPr>
        <p:spPr>
          <a:xfrm>
            <a:off x="457200" y="1709738"/>
            <a:ext cx="8229600" cy="3624262"/>
          </a:xfrm>
        </p:spPr>
        <p:txBody>
          <a:bodyPr/>
          <a:lstStyle/>
          <a:p>
            <a:pPr eaLnBrk="1"/>
            <a:r>
              <a:rPr lang="en-US" b="1" dirty="0" smtClean="0"/>
              <a:t>Many Versions of UNIX</a:t>
            </a:r>
          </a:p>
          <a:p>
            <a:pPr lvl="1" eaLnBrk="1"/>
            <a:r>
              <a:rPr lang="en-US" dirty="0" smtClean="0"/>
              <a:t>There are many commercial versions of UNIX for large servers</a:t>
            </a:r>
          </a:p>
          <a:p>
            <a:pPr lvl="2" eaLnBrk="1"/>
            <a:r>
              <a:rPr lang="en-US" dirty="0" smtClean="0"/>
              <a:t>Compatible in the kernel (core part) of the operating system</a:t>
            </a:r>
          </a:p>
          <a:p>
            <a:pPr lvl="3" eaLnBrk="1"/>
            <a:r>
              <a:rPr lang="en-US" dirty="0" smtClean="0"/>
              <a:t>Can generally run the same applications</a:t>
            </a:r>
          </a:p>
          <a:p>
            <a:pPr lvl="2" eaLnBrk="1"/>
            <a:r>
              <a:rPr lang="en-US" dirty="0"/>
              <a:t>M</a:t>
            </a:r>
            <a:r>
              <a:rPr lang="en-US" dirty="0" smtClean="0"/>
              <a:t>ay run many different management utilities, making cross-learning difficult</a:t>
            </a:r>
          </a:p>
          <a:p>
            <a:pPr eaLnBrk="1" hangingPunct="1"/>
            <a:endParaRPr lang="en-US" dirty="0" smtClean="0"/>
          </a:p>
          <a:p>
            <a:pPr eaLnBrk="1" hangingPunct="1"/>
            <a:endParaRPr lang="en-US" dirty="0"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7.2: UNIX Operating Systems</a:t>
            </a:r>
            <a:endParaRPr lang="en-US" dirty="0"/>
          </a:p>
        </p:txBody>
      </p:sp>
      <p:sp>
        <p:nvSpPr>
          <p:cNvPr id="35845" name="TextBox 5"/>
          <p:cNvSpPr txBox="1">
            <a:spLocks noChangeArrowheads="1"/>
          </p:cNvSpPr>
          <p:nvPr/>
        </p:nvSpPr>
        <p:spPr bwMode="auto">
          <a:xfrm>
            <a:off x="6172200" y="1162050"/>
            <a:ext cx="2540000" cy="1200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7200" dirty="0">
                <a:solidFill>
                  <a:srgbClr val="FF0000"/>
                </a:solidFill>
                <a:latin typeface="Aharoni" pitchFamily="2" charset="-79"/>
                <a:cs typeface="Aharoni" pitchFamily="2" charset="-79"/>
              </a:rPr>
              <a:t>UNIX</a:t>
            </a:r>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22</a:t>
            </a:fld>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7.2: UNIX Terminal</a:t>
            </a:r>
            <a:endParaRPr lang="en-US" dirty="0"/>
          </a:p>
        </p:txBody>
      </p:sp>
      <p:pic>
        <p:nvPicPr>
          <p:cNvPr id="3686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536" y="2119313"/>
            <a:ext cx="6151677" cy="2833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23</a:t>
            </a:fld>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Content Placeholder 1"/>
          <p:cNvSpPr>
            <a:spLocks noGrp="1"/>
          </p:cNvSpPr>
          <p:nvPr>
            <p:ph idx="1"/>
          </p:nvPr>
        </p:nvSpPr>
        <p:spPr>
          <a:xfrm>
            <a:off x="457200" y="1600200"/>
            <a:ext cx="8229600" cy="4406900"/>
          </a:xfrm>
        </p:spPr>
        <p:txBody>
          <a:bodyPr/>
          <a:lstStyle/>
          <a:p>
            <a:pPr eaLnBrk="1"/>
            <a:r>
              <a:rPr lang="en-US" b="1" smtClean="0"/>
              <a:t>Many Versions of UNIX</a:t>
            </a:r>
          </a:p>
          <a:p>
            <a:pPr lvl="1" eaLnBrk="1"/>
            <a:r>
              <a:rPr lang="en-US" smtClean="0"/>
              <a:t>LINUX is a version of UNIX created for PCs</a:t>
            </a:r>
          </a:p>
          <a:p>
            <a:pPr lvl="2" eaLnBrk="1"/>
            <a:r>
              <a:rPr lang="en-US" smtClean="0"/>
              <a:t>Many different LINUX distributions</a:t>
            </a:r>
          </a:p>
          <a:p>
            <a:pPr lvl="3" eaLnBrk="1">
              <a:spcBef>
                <a:spcPts val="1800"/>
              </a:spcBef>
            </a:pPr>
            <a:r>
              <a:rPr lang="en-US" sz="2400" smtClean="0"/>
              <a:t>Distributions include the LINUX kernel plus application and programs, usually from the GNU project</a:t>
            </a:r>
          </a:p>
          <a:p>
            <a:pPr lvl="3" eaLnBrk="1">
              <a:spcBef>
                <a:spcPts val="1800"/>
              </a:spcBef>
            </a:pPr>
            <a:r>
              <a:rPr lang="en-US" sz="2400" smtClean="0"/>
              <a:t>Each distribution and version needs a different baseline to guide hardening</a:t>
            </a:r>
          </a:p>
        </p:txBody>
      </p:sp>
      <p:sp>
        <p:nvSpPr>
          <p:cNvPr id="5" name="Title 4"/>
          <p:cNvSpPr>
            <a:spLocks noGrp="1"/>
          </p:cNvSpPr>
          <p:nvPr>
            <p:ph type="title"/>
          </p:nvPr>
        </p:nvSpPr>
        <p:spPr/>
        <p:txBody>
          <a:bodyPr/>
          <a:lstStyle/>
          <a:p>
            <a:pPr eaLnBrk="1" fontAlgn="auto" hangingPunct="1">
              <a:spcAft>
                <a:spcPts val="0"/>
              </a:spcAft>
              <a:defRPr/>
            </a:pPr>
            <a:r>
              <a:rPr lang="en-US" dirty="0" smtClean="0"/>
              <a:t>7.2: UNIX Operating Systems</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24</a:t>
            </a:fld>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Content Placeholder 1"/>
          <p:cNvSpPr>
            <a:spLocks noGrp="1"/>
          </p:cNvSpPr>
          <p:nvPr>
            <p:ph idx="1"/>
          </p:nvPr>
        </p:nvSpPr>
        <p:spPr>
          <a:xfrm>
            <a:off x="457200" y="1570038"/>
            <a:ext cx="8229600" cy="4525962"/>
          </a:xfrm>
        </p:spPr>
        <p:txBody>
          <a:bodyPr/>
          <a:lstStyle/>
          <a:p>
            <a:pPr eaLnBrk="1"/>
            <a:r>
              <a:rPr lang="en-US" b="1" dirty="0" smtClean="0"/>
              <a:t>Many Versions of UNIX</a:t>
            </a:r>
          </a:p>
          <a:p>
            <a:pPr lvl="1" eaLnBrk="1"/>
            <a:r>
              <a:rPr lang="en-US" dirty="0" smtClean="0"/>
              <a:t>LINUX is a version of UNIX created for PCs</a:t>
            </a:r>
          </a:p>
          <a:p>
            <a:pPr lvl="1" eaLnBrk="1"/>
            <a:r>
              <a:rPr lang="en-US" dirty="0" smtClean="0"/>
              <a:t>Free or inexpensive to buy</a:t>
            </a:r>
          </a:p>
          <a:p>
            <a:pPr lvl="1" eaLnBrk="1"/>
            <a:r>
              <a:rPr lang="en-US" dirty="0"/>
              <a:t>M</a:t>
            </a:r>
            <a:r>
              <a:rPr lang="en-US" dirty="0" smtClean="0"/>
              <a:t>ay take more labor to administer</a:t>
            </a:r>
          </a:p>
          <a:p>
            <a:pPr lvl="1" eaLnBrk="1"/>
            <a:r>
              <a:rPr lang="en-US" dirty="0" smtClean="0"/>
              <a:t>Has moved beyond PC, to use on servers and some desktops</a:t>
            </a:r>
          </a:p>
          <a:p>
            <a:pPr eaLnBrk="1" hangingPunct="1"/>
            <a:endParaRPr lang="en-US" dirty="0"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7.2: UNIX Operating Systems</a:t>
            </a:r>
            <a:endParaRPr lang="en-US" dirty="0"/>
          </a:p>
        </p:txBody>
      </p:sp>
      <p:sp>
        <p:nvSpPr>
          <p:cNvPr id="38917" name="TextBox 5"/>
          <p:cNvSpPr txBox="1">
            <a:spLocks noChangeArrowheads="1"/>
          </p:cNvSpPr>
          <p:nvPr/>
        </p:nvSpPr>
        <p:spPr bwMode="auto">
          <a:xfrm>
            <a:off x="5715000" y="4191000"/>
            <a:ext cx="2973388" cy="1200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7200">
                <a:solidFill>
                  <a:srgbClr val="FF0000"/>
                </a:solidFill>
                <a:latin typeface="Aharoni" pitchFamily="2" charset="-79"/>
                <a:cs typeface="Aharoni" pitchFamily="2" charset="-79"/>
              </a:rPr>
              <a:t>LINUX</a:t>
            </a:r>
          </a:p>
        </p:txBody>
      </p:sp>
      <p:sp>
        <p:nvSpPr>
          <p:cNvPr id="7"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25</a:t>
            </a:fld>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7.2: </a:t>
            </a:r>
            <a:r>
              <a:rPr lang="en-US" dirty="0" err="1" smtClean="0"/>
              <a:t>Debian</a:t>
            </a:r>
            <a:r>
              <a:rPr lang="en-US" dirty="0" smtClean="0"/>
              <a:t>® Linux Desktop</a:t>
            </a:r>
            <a:endParaRPr lang="en-US" dirty="0"/>
          </a:p>
        </p:txBody>
      </p:sp>
      <p:pic>
        <p:nvPicPr>
          <p:cNvPr id="39941" name="Picture 3"/>
          <p:cNvPicPr>
            <a:picLocks noChangeAspect="1" noChangeArrowheads="1"/>
          </p:cNvPicPr>
          <p:nvPr/>
        </p:nvPicPr>
        <p:blipFill>
          <a:blip r:embed="rId2">
            <a:extLst>
              <a:ext uri="{28A0092B-C50C-407E-A947-70E740481C1C}">
                <a14:useLocalDpi xmlns:a14="http://schemas.microsoft.com/office/drawing/2010/main" val="0"/>
              </a:ext>
            </a:extLst>
          </a:blip>
          <a:srcRect l="27084" t="14001" r="6250" b="22000"/>
          <a:stretch>
            <a:fillRect/>
          </a:stretch>
        </p:blipFill>
        <p:spPr bwMode="auto">
          <a:xfrm>
            <a:off x="685800" y="1206500"/>
            <a:ext cx="8178800" cy="49072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26</a:t>
            </a:fld>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Content Placeholder 1"/>
          <p:cNvSpPr>
            <a:spLocks noGrp="1"/>
          </p:cNvSpPr>
          <p:nvPr>
            <p:ph idx="1"/>
          </p:nvPr>
        </p:nvSpPr>
        <p:spPr/>
        <p:txBody>
          <a:bodyPr/>
          <a:lstStyle/>
          <a:p>
            <a:pPr eaLnBrk="1"/>
            <a:r>
              <a:rPr lang="en-US" b="1" dirty="0" smtClean="0"/>
              <a:t>User Can Select the User Interface</a:t>
            </a:r>
          </a:p>
          <a:p>
            <a:pPr lvl="1" eaLnBrk="1"/>
            <a:r>
              <a:rPr lang="en-US" dirty="0" smtClean="0"/>
              <a:t>Multiple user interfaces are available (unlike Windows)</a:t>
            </a:r>
          </a:p>
          <a:p>
            <a:pPr lvl="1" eaLnBrk="1"/>
            <a:r>
              <a:rPr lang="en-US" dirty="0" smtClean="0"/>
              <a:t>Graphical user interfaces (GUIs)</a:t>
            </a:r>
          </a:p>
          <a:p>
            <a:pPr lvl="1" eaLnBrk="1"/>
            <a:r>
              <a:rPr lang="en-US" dirty="0" smtClean="0"/>
              <a:t>Command line interfaces (CLIs)</a:t>
            </a:r>
          </a:p>
          <a:p>
            <a:pPr lvl="2" eaLnBrk="1"/>
            <a:r>
              <a:rPr lang="en-US" dirty="0" smtClean="0"/>
              <a:t>At prompts, users type commands</a:t>
            </a:r>
          </a:p>
          <a:p>
            <a:pPr lvl="2" eaLnBrk="1"/>
            <a:r>
              <a:rPr lang="en-US" dirty="0" smtClean="0"/>
              <a:t>Unix CLIs are called </a:t>
            </a:r>
            <a:r>
              <a:rPr lang="en-US" i="1" dirty="0" smtClean="0"/>
              <a:t>shells</a:t>
            </a:r>
            <a:r>
              <a:rPr lang="en-US" dirty="0" smtClean="0"/>
              <a:t> (Bourne, BASH, etc.)</a:t>
            </a:r>
          </a:p>
        </p:txBody>
      </p:sp>
      <p:sp>
        <p:nvSpPr>
          <p:cNvPr id="5" name="Title 4"/>
          <p:cNvSpPr>
            <a:spLocks noGrp="1"/>
          </p:cNvSpPr>
          <p:nvPr>
            <p:ph type="title"/>
          </p:nvPr>
        </p:nvSpPr>
        <p:spPr/>
        <p:txBody>
          <a:bodyPr/>
          <a:lstStyle/>
          <a:p>
            <a:pPr eaLnBrk="1" fontAlgn="auto" hangingPunct="1">
              <a:spcAft>
                <a:spcPts val="0"/>
              </a:spcAft>
              <a:defRPr/>
            </a:pPr>
            <a:r>
              <a:rPr lang="en-US" dirty="0" smtClean="0"/>
              <a:t>7.2: UNIX Operating Systems</a:t>
            </a:r>
            <a:endParaRPr lang="en-US" dirty="0"/>
          </a:p>
        </p:txBody>
      </p:sp>
      <p:sp>
        <p:nvSpPr>
          <p:cNvPr id="6" name="Rectangle 5"/>
          <p:cNvSpPr/>
          <p:nvPr/>
        </p:nvSpPr>
        <p:spPr>
          <a:xfrm>
            <a:off x="2438400" y="4800600"/>
            <a:ext cx="2209800" cy="9906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r>
              <a:rPr lang="en-US">
                <a:solidFill>
                  <a:srgbClr val="000000"/>
                </a:solidFill>
              </a:rPr>
              <a:t>&gt;ls -1</a:t>
            </a:r>
          </a:p>
          <a:p>
            <a:r>
              <a:rPr lang="en-US">
                <a:solidFill>
                  <a:srgbClr val="000000"/>
                </a:solidFill>
              </a:rPr>
              <a:t>…</a:t>
            </a:r>
          </a:p>
        </p:txBody>
      </p:sp>
      <p:sp>
        <p:nvSpPr>
          <p:cNvPr id="7"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27</a:t>
            </a:fld>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What’s Next?</a:t>
            </a:r>
            <a:endParaRPr lang="en-US" dirty="0"/>
          </a:p>
        </p:txBody>
      </p:sp>
      <p:sp>
        <p:nvSpPr>
          <p:cNvPr id="4" name="Subtitle 2"/>
          <p:cNvSpPr txBox="1">
            <a:spLocks/>
          </p:cNvSpPr>
          <p:nvPr/>
        </p:nvSpPr>
        <p:spPr>
          <a:xfrm>
            <a:off x="447675" y="1371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7.1  Introduction</a:t>
            </a:r>
          </a:p>
        </p:txBody>
      </p:sp>
      <p:sp>
        <p:nvSpPr>
          <p:cNvPr id="6" name="Subtitle 2"/>
          <p:cNvSpPr txBox="1">
            <a:spLocks/>
          </p:cNvSpPr>
          <p:nvPr/>
        </p:nvSpPr>
        <p:spPr>
          <a:xfrm>
            <a:off x="447675" y="1905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Important Server Operating Systems</a:t>
            </a:r>
          </a:p>
        </p:txBody>
      </p:sp>
      <p:sp>
        <p:nvSpPr>
          <p:cNvPr id="7" name="Subtitle 2"/>
          <p:cNvSpPr txBox="1">
            <a:spLocks/>
          </p:cNvSpPr>
          <p:nvPr/>
        </p:nvSpPr>
        <p:spPr>
          <a:xfrm>
            <a:off x="447675" y="2438400"/>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7.3  Vulnerabilities and Patches</a:t>
            </a:r>
          </a:p>
        </p:txBody>
      </p:sp>
      <p:sp>
        <p:nvSpPr>
          <p:cNvPr id="8" name="Subtitle 2"/>
          <p:cNvSpPr txBox="1">
            <a:spLocks/>
          </p:cNvSpPr>
          <p:nvPr/>
        </p:nvSpPr>
        <p:spPr>
          <a:xfrm>
            <a:off x="447675" y="2971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Managing Users and Groups</a:t>
            </a:r>
          </a:p>
        </p:txBody>
      </p:sp>
      <p:sp>
        <p:nvSpPr>
          <p:cNvPr id="9" name="Subtitle 2"/>
          <p:cNvSpPr txBox="1">
            <a:spLocks/>
          </p:cNvSpPr>
          <p:nvPr/>
        </p:nvSpPr>
        <p:spPr>
          <a:xfrm>
            <a:off x="447675" y="3505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Managing Permissions</a:t>
            </a:r>
          </a:p>
        </p:txBody>
      </p:sp>
      <p:sp>
        <p:nvSpPr>
          <p:cNvPr id="10" name="Subtitle 2"/>
          <p:cNvSpPr txBox="1">
            <a:spLocks/>
          </p:cNvSpPr>
          <p:nvPr/>
        </p:nvSpPr>
        <p:spPr>
          <a:xfrm>
            <a:off x="447675" y="4038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Creating Strong Passwords</a:t>
            </a:r>
          </a:p>
        </p:txBody>
      </p:sp>
      <p:sp>
        <p:nvSpPr>
          <p:cNvPr id="11" name="Subtitle 2"/>
          <p:cNvSpPr txBox="1">
            <a:spLocks/>
          </p:cNvSpPr>
          <p:nvPr/>
        </p:nvSpPr>
        <p:spPr>
          <a:xfrm>
            <a:off x="447675" y="4572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Testing for Vulnerabilities</a:t>
            </a:r>
          </a:p>
        </p:txBody>
      </p:sp>
      <p:sp>
        <p:nvSpPr>
          <p:cNvPr id="12"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28</a:t>
            </a:fld>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Content Placeholder 1"/>
          <p:cNvSpPr>
            <a:spLocks noGrp="1"/>
          </p:cNvSpPr>
          <p:nvPr>
            <p:ph idx="1"/>
          </p:nvPr>
        </p:nvSpPr>
        <p:spPr/>
        <p:txBody>
          <a:bodyPr/>
          <a:lstStyle/>
          <a:p>
            <a:pPr eaLnBrk="1"/>
            <a:r>
              <a:rPr lang="en-US" b="1" smtClean="0"/>
              <a:t>Vulnerabilities</a:t>
            </a:r>
          </a:p>
          <a:p>
            <a:pPr lvl="1" eaLnBrk="1"/>
            <a:r>
              <a:rPr lang="en-US" smtClean="0"/>
              <a:t>Security weaknesses that open a program to attack</a:t>
            </a:r>
          </a:p>
          <a:p>
            <a:pPr lvl="1" eaLnBrk="1"/>
            <a:r>
              <a:rPr lang="en-US" smtClean="0"/>
              <a:t>An exploit takes advantage of a vulnerability</a:t>
            </a:r>
          </a:p>
          <a:p>
            <a:pPr lvl="1" eaLnBrk="1"/>
            <a:r>
              <a:rPr lang="en-US" smtClean="0"/>
              <a:t>Vendors develop fixes</a:t>
            </a:r>
          </a:p>
          <a:p>
            <a:pPr lvl="1" eaLnBrk="1"/>
            <a:r>
              <a:rPr lang="en-US" smtClean="0"/>
              <a:t>Zero-day exploits: exploits that occur before fixes are released</a:t>
            </a:r>
          </a:p>
          <a:p>
            <a:pPr lvl="1" eaLnBrk="1"/>
            <a:r>
              <a:rPr lang="en-US" smtClean="0"/>
              <a:t>Exploits often follow the vendor release of fixes within days or even hours</a:t>
            </a:r>
          </a:p>
          <a:p>
            <a:pPr lvl="1" eaLnBrk="1"/>
            <a:r>
              <a:rPr lang="en-US" smtClean="0"/>
              <a:t>Companies must apply fixes quickly</a:t>
            </a:r>
          </a:p>
        </p:txBody>
      </p:sp>
      <p:sp>
        <p:nvSpPr>
          <p:cNvPr id="5" name="Title 4"/>
          <p:cNvSpPr>
            <a:spLocks noGrp="1"/>
          </p:cNvSpPr>
          <p:nvPr>
            <p:ph type="title"/>
          </p:nvPr>
        </p:nvSpPr>
        <p:spPr/>
        <p:txBody>
          <a:bodyPr/>
          <a:lstStyle/>
          <a:p>
            <a:pPr eaLnBrk="1" fontAlgn="auto" hangingPunct="1">
              <a:spcAft>
                <a:spcPts val="0"/>
              </a:spcAft>
              <a:defRPr/>
            </a:pPr>
            <a:r>
              <a:rPr lang="en-US" dirty="0" smtClean="0"/>
              <a:t>7.3: Vulnerabilities and Exploits</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29</a:t>
            </a:fld>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2"/>
          <p:cNvPicPr>
            <a:picLocks noChangeAspect="1" noChangeArrowheads="1"/>
          </p:cNvPicPr>
          <p:nvPr/>
        </p:nvPicPr>
        <p:blipFill>
          <a:blip r:embed="rId2">
            <a:extLst>
              <a:ext uri="{28A0092B-C50C-407E-A947-70E740481C1C}">
                <a14:useLocalDpi xmlns:a14="http://schemas.microsoft.com/office/drawing/2010/main" val="0"/>
              </a:ext>
            </a:extLst>
          </a:blip>
          <a:srcRect l="3333" t="10001" r="13333" b="3078"/>
          <a:stretch>
            <a:fillRect/>
          </a:stretch>
        </p:blipFill>
        <p:spPr bwMode="auto">
          <a:xfrm>
            <a:off x="304800" y="914400"/>
            <a:ext cx="8534400" cy="4821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Rounded Rectangle 6"/>
          <p:cNvSpPr/>
          <p:nvPr/>
        </p:nvSpPr>
        <p:spPr>
          <a:xfrm>
            <a:off x="5637213" y="4098925"/>
            <a:ext cx="1006475" cy="1447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5"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3</a:t>
            </a:fld>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Content Placeholder 1"/>
          <p:cNvSpPr>
            <a:spLocks noGrp="1"/>
          </p:cNvSpPr>
          <p:nvPr>
            <p:ph idx="1"/>
          </p:nvPr>
        </p:nvSpPr>
        <p:spPr/>
        <p:txBody>
          <a:bodyPr/>
          <a:lstStyle/>
          <a:p>
            <a:pPr eaLnBrk="1"/>
            <a:r>
              <a:rPr lang="en-US" b="1" dirty="0" smtClean="0"/>
              <a:t>Fixes</a:t>
            </a:r>
          </a:p>
          <a:p>
            <a:pPr lvl="1" eaLnBrk="1"/>
            <a:r>
              <a:rPr lang="en-US" dirty="0" smtClean="0"/>
              <a:t>Work-</a:t>
            </a:r>
            <a:r>
              <a:rPr lang="en-US" dirty="0" err="1" smtClean="0"/>
              <a:t>arounds</a:t>
            </a:r>
            <a:endParaRPr lang="en-US" dirty="0" smtClean="0"/>
          </a:p>
          <a:p>
            <a:pPr lvl="2" eaLnBrk="1"/>
            <a:r>
              <a:rPr lang="en-US" dirty="0" smtClean="0"/>
              <a:t>Manual actions to be taken</a:t>
            </a:r>
          </a:p>
          <a:p>
            <a:pPr lvl="2" eaLnBrk="1"/>
            <a:r>
              <a:rPr lang="en-US" dirty="0" smtClean="0"/>
              <a:t>Labor-intensive, so expensive and error-prone</a:t>
            </a:r>
          </a:p>
          <a:p>
            <a:pPr lvl="1" eaLnBrk="1"/>
            <a:r>
              <a:rPr lang="en-US" dirty="0" smtClean="0"/>
              <a:t>Patches:</a:t>
            </a:r>
          </a:p>
          <a:p>
            <a:pPr lvl="2" eaLnBrk="1"/>
            <a:r>
              <a:rPr lang="en-US" dirty="0" smtClean="0"/>
              <a:t>Small programs that fix vulnerabilities</a:t>
            </a:r>
          </a:p>
          <a:p>
            <a:pPr lvl="2" eaLnBrk="1"/>
            <a:r>
              <a:rPr lang="en-US" dirty="0" smtClean="0"/>
              <a:t>Usually easy to download and install</a:t>
            </a:r>
          </a:p>
          <a:p>
            <a:pPr lvl="1" eaLnBrk="1"/>
            <a:r>
              <a:rPr lang="en-US" dirty="0" smtClean="0"/>
              <a:t>Service packs (groups of fixes in Windows)</a:t>
            </a:r>
          </a:p>
          <a:p>
            <a:pPr lvl="1" eaLnBrk="1"/>
            <a:r>
              <a:rPr lang="en-US" dirty="0" smtClean="0"/>
              <a:t>Version upgrades</a:t>
            </a:r>
          </a:p>
        </p:txBody>
      </p:sp>
      <p:sp>
        <p:nvSpPr>
          <p:cNvPr id="5" name="Title 4"/>
          <p:cNvSpPr>
            <a:spLocks noGrp="1"/>
          </p:cNvSpPr>
          <p:nvPr>
            <p:ph type="title"/>
          </p:nvPr>
        </p:nvSpPr>
        <p:spPr/>
        <p:txBody>
          <a:bodyPr/>
          <a:lstStyle/>
          <a:p>
            <a:pPr eaLnBrk="1" fontAlgn="auto" hangingPunct="1">
              <a:spcAft>
                <a:spcPts val="0"/>
              </a:spcAft>
              <a:defRPr/>
            </a:pPr>
            <a:r>
              <a:rPr lang="en-US" dirty="0" smtClean="0"/>
              <a:t>7.3: Vulnerabilities and Exploits</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30</a:t>
            </a:fld>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eaLnBrk="1" fontAlgn="auto" hangingPunct="1">
              <a:spcAft>
                <a:spcPts val="0"/>
              </a:spcAft>
              <a:defRPr/>
            </a:pPr>
            <a:r>
              <a:rPr lang="en-US" sz="2400" dirty="0" smtClean="0"/>
              <a:t>7.3: Worldwide Antivirus Software Market Share</a:t>
            </a:r>
            <a:endParaRPr lang="en-US" sz="2400" dirty="0"/>
          </a:p>
        </p:txBody>
      </p:sp>
      <p:pic>
        <p:nvPicPr>
          <p:cNvPr id="6"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183" t="8498" r="42342" b="9597"/>
          <a:stretch/>
        </p:blipFill>
        <p:spPr bwMode="auto">
          <a:xfrm>
            <a:off x="1295400" y="1143000"/>
            <a:ext cx="6479318" cy="51816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7"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31</a:t>
            </a:fld>
            <a:endParaRPr lang="en-US" dirty="0"/>
          </a:p>
        </p:txBody>
      </p:sp>
    </p:spTree>
    <p:extLst>
      <p:ext uri="{BB962C8B-B14F-4D97-AF65-F5344CB8AC3E}">
        <p14:creationId xmlns:p14="http://schemas.microsoft.com/office/powerpoint/2010/main" val="15866811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382000" cy="1143000"/>
          </a:xfrm>
        </p:spPr>
        <p:txBody>
          <a:bodyPr>
            <a:normAutofit/>
          </a:bodyPr>
          <a:lstStyle/>
          <a:p>
            <a:pPr eaLnBrk="1" fontAlgn="auto" hangingPunct="1">
              <a:spcAft>
                <a:spcPts val="0"/>
              </a:spcAft>
              <a:defRPr/>
            </a:pPr>
            <a:r>
              <a:rPr lang="en-US" sz="2800" dirty="0" smtClean="0"/>
              <a:t>7.3: Change in Antivirus Software Market Share</a:t>
            </a:r>
            <a:endParaRPr lang="en-US" sz="2800" dirty="0"/>
          </a:p>
        </p:txBody>
      </p:sp>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70" t="6671" r="31973" b="12309"/>
          <a:stretch/>
        </p:blipFill>
        <p:spPr bwMode="auto">
          <a:xfrm>
            <a:off x="762000" y="1209674"/>
            <a:ext cx="7696200" cy="523994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32</a:t>
            </a:fld>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Content Placeholder 1"/>
          <p:cNvSpPr>
            <a:spLocks noGrp="1"/>
          </p:cNvSpPr>
          <p:nvPr>
            <p:ph idx="1"/>
          </p:nvPr>
        </p:nvSpPr>
        <p:spPr>
          <a:xfrm>
            <a:off x="457200" y="1371600"/>
            <a:ext cx="8229600" cy="4525963"/>
          </a:xfrm>
        </p:spPr>
        <p:txBody>
          <a:bodyPr/>
          <a:lstStyle/>
          <a:p>
            <a:pPr eaLnBrk="1"/>
            <a:r>
              <a:rPr lang="en-US" b="1" dirty="0" smtClean="0"/>
              <a:t>Problems with Patching</a:t>
            </a:r>
          </a:p>
          <a:p>
            <a:pPr lvl="1" eaLnBrk="1"/>
            <a:r>
              <a:rPr lang="en-US" dirty="0" smtClean="0"/>
              <a:t>Must find operating system patches</a:t>
            </a:r>
          </a:p>
          <a:p>
            <a:pPr lvl="2" eaLnBrk="1"/>
            <a:r>
              <a:rPr lang="en-US" dirty="0" smtClean="0"/>
              <a:t>Windows Server does this automatically</a:t>
            </a:r>
          </a:p>
          <a:p>
            <a:pPr lvl="2" eaLnBrk="1"/>
            <a:r>
              <a:rPr lang="en-US" dirty="0" smtClean="0"/>
              <a:t>LINUX versions often use rpm</a:t>
            </a:r>
          </a:p>
          <a:p>
            <a:pPr lvl="1" eaLnBrk="1"/>
            <a:r>
              <a:rPr lang="en-US" dirty="0" smtClean="0"/>
              <a:t>Companies get overwhelmed by number of patches</a:t>
            </a:r>
          </a:p>
          <a:p>
            <a:pPr lvl="2" eaLnBrk="1"/>
            <a:r>
              <a:rPr lang="en-US" dirty="0" smtClean="0"/>
              <a:t>Use many programs; vendors release many patches per product</a:t>
            </a:r>
          </a:p>
          <a:p>
            <a:pPr lvl="2" eaLnBrk="1"/>
            <a:r>
              <a:rPr lang="en-US" dirty="0" smtClean="0"/>
              <a:t>Especially a problem for a firm’s many application programs</a:t>
            </a:r>
          </a:p>
        </p:txBody>
      </p:sp>
      <p:sp>
        <p:nvSpPr>
          <p:cNvPr id="5" name="Title 4"/>
          <p:cNvSpPr>
            <a:spLocks noGrp="1"/>
          </p:cNvSpPr>
          <p:nvPr>
            <p:ph type="title"/>
          </p:nvPr>
        </p:nvSpPr>
        <p:spPr/>
        <p:txBody>
          <a:bodyPr/>
          <a:lstStyle/>
          <a:p>
            <a:pPr eaLnBrk="1" fontAlgn="auto" hangingPunct="1">
              <a:spcAft>
                <a:spcPts val="0"/>
              </a:spcAft>
              <a:defRPr/>
            </a:pPr>
            <a:r>
              <a:rPr lang="en-US" dirty="0" smtClean="0"/>
              <a:t>7.3: Applying Patching</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33</a:t>
            </a:fld>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Content Placeholder 1"/>
          <p:cNvSpPr>
            <a:spLocks noGrp="1"/>
          </p:cNvSpPr>
          <p:nvPr>
            <p:ph idx="1"/>
          </p:nvPr>
        </p:nvSpPr>
        <p:spPr>
          <a:xfrm>
            <a:off x="457200" y="1371600"/>
            <a:ext cx="8229600" cy="4691063"/>
          </a:xfrm>
        </p:spPr>
        <p:txBody>
          <a:bodyPr/>
          <a:lstStyle/>
          <a:p>
            <a:pPr eaLnBrk="1"/>
            <a:r>
              <a:rPr lang="en-US" b="1" dirty="0" smtClean="0"/>
              <a:t>Problems with Patching</a:t>
            </a:r>
          </a:p>
          <a:p>
            <a:pPr lvl="1" eaLnBrk="1"/>
            <a:r>
              <a:rPr lang="en-US" dirty="0" smtClean="0"/>
              <a:t>Cost of patch installation</a:t>
            </a:r>
          </a:p>
          <a:p>
            <a:pPr lvl="2" eaLnBrk="1"/>
            <a:r>
              <a:rPr lang="en-US" dirty="0" smtClean="0"/>
              <a:t>Each patch takes time and labor costs</a:t>
            </a:r>
          </a:p>
          <a:p>
            <a:pPr lvl="2" eaLnBrk="1"/>
            <a:r>
              <a:rPr lang="en-US" dirty="0" smtClean="0"/>
              <a:t>Usually lack the resources to apply all</a:t>
            </a:r>
          </a:p>
          <a:p>
            <a:pPr lvl="1" eaLnBrk="1">
              <a:spcBef>
                <a:spcPts val="1800"/>
              </a:spcBef>
            </a:pPr>
            <a:r>
              <a:rPr lang="en-US" dirty="0" smtClean="0"/>
              <a:t>Prioritization</a:t>
            </a:r>
          </a:p>
          <a:p>
            <a:pPr lvl="2" eaLnBrk="1"/>
            <a:r>
              <a:rPr lang="en-US" dirty="0" smtClean="0"/>
              <a:t>Prioritize patches by criticality</a:t>
            </a:r>
          </a:p>
          <a:p>
            <a:pPr lvl="2" eaLnBrk="1"/>
            <a:r>
              <a:rPr lang="en-US" dirty="0" smtClean="0"/>
              <a:t>May not apply all patches if risk analysis does not justify them</a:t>
            </a:r>
          </a:p>
        </p:txBody>
      </p:sp>
      <p:sp>
        <p:nvSpPr>
          <p:cNvPr id="5" name="Title 4"/>
          <p:cNvSpPr>
            <a:spLocks noGrp="1"/>
          </p:cNvSpPr>
          <p:nvPr>
            <p:ph type="title"/>
          </p:nvPr>
        </p:nvSpPr>
        <p:spPr/>
        <p:txBody>
          <a:bodyPr/>
          <a:lstStyle/>
          <a:p>
            <a:pPr eaLnBrk="1" fontAlgn="auto" hangingPunct="1">
              <a:spcAft>
                <a:spcPts val="0"/>
              </a:spcAft>
              <a:defRPr/>
            </a:pPr>
            <a:r>
              <a:rPr lang="en-US" dirty="0" smtClean="0"/>
              <a:t>7.3: Applying Patching</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34</a:t>
            </a:fld>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7.3: Windows Server Update Services</a:t>
            </a:r>
            <a:endParaRPr lang="en-US" dirty="0"/>
          </a:p>
        </p:txBody>
      </p:sp>
      <p:pic>
        <p:nvPicPr>
          <p:cNvPr id="5120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000" y="1193800"/>
            <a:ext cx="7327900" cy="5081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35</a:t>
            </a:fld>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Content Placeholder 1"/>
          <p:cNvSpPr>
            <a:spLocks noGrp="1"/>
          </p:cNvSpPr>
          <p:nvPr>
            <p:ph idx="1"/>
          </p:nvPr>
        </p:nvSpPr>
        <p:spPr>
          <a:xfrm>
            <a:off x="457200" y="1481138"/>
            <a:ext cx="8229600" cy="3548062"/>
          </a:xfrm>
        </p:spPr>
        <p:txBody>
          <a:bodyPr/>
          <a:lstStyle/>
          <a:p>
            <a:pPr eaLnBrk="1"/>
            <a:r>
              <a:rPr lang="en-US" b="1" dirty="0" smtClean="0"/>
              <a:t>Problems with Patching</a:t>
            </a:r>
          </a:p>
          <a:p>
            <a:pPr lvl="1" eaLnBrk="1"/>
            <a:r>
              <a:rPr lang="en-US" dirty="0" smtClean="0"/>
              <a:t>Risks of patch installation</a:t>
            </a:r>
          </a:p>
          <a:p>
            <a:pPr lvl="2" eaLnBrk="1">
              <a:spcBef>
                <a:spcPts val="1200"/>
              </a:spcBef>
            </a:pPr>
            <a:r>
              <a:rPr lang="en-US" dirty="0" smtClean="0"/>
              <a:t>Reduced functionality</a:t>
            </a:r>
          </a:p>
          <a:p>
            <a:pPr lvl="2" eaLnBrk="1">
              <a:spcBef>
                <a:spcPts val="1200"/>
              </a:spcBef>
            </a:pPr>
            <a:r>
              <a:rPr lang="en-US" dirty="0" smtClean="0"/>
              <a:t>Freezes machines, does other damage—sometimes with no uninstall possible</a:t>
            </a:r>
          </a:p>
          <a:p>
            <a:pPr lvl="2" eaLnBrk="1">
              <a:spcBef>
                <a:spcPts val="1200"/>
              </a:spcBef>
            </a:pPr>
            <a:r>
              <a:rPr lang="en-US" dirty="0" smtClean="0"/>
              <a:t>Should test on a test system before deployment on servers</a:t>
            </a:r>
          </a:p>
          <a:p>
            <a:pPr eaLnBrk="1" hangingPunct="1"/>
            <a:endParaRPr lang="en-US" dirty="0"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7.3: Applying Patching</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36</a:t>
            </a:fld>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What’s Next?</a:t>
            </a:r>
            <a:endParaRPr lang="en-US" dirty="0"/>
          </a:p>
        </p:txBody>
      </p:sp>
      <p:sp>
        <p:nvSpPr>
          <p:cNvPr id="4" name="Subtitle 2"/>
          <p:cNvSpPr txBox="1">
            <a:spLocks/>
          </p:cNvSpPr>
          <p:nvPr/>
        </p:nvSpPr>
        <p:spPr>
          <a:xfrm>
            <a:off x="447675" y="1371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7.1  Introduction</a:t>
            </a:r>
          </a:p>
        </p:txBody>
      </p:sp>
      <p:sp>
        <p:nvSpPr>
          <p:cNvPr id="6" name="Subtitle 2"/>
          <p:cNvSpPr txBox="1">
            <a:spLocks/>
          </p:cNvSpPr>
          <p:nvPr/>
        </p:nvSpPr>
        <p:spPr>
          <a:xfrm>
            <a:off x="447675" y="1905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Important Server Operating Systems</a:t>
            </a:r>
          </a:p>
        </p:txBody>
      </p:sp>
      <p:sp>
        <p:nvSpPr>
          <p:cNvPr id="7" name="Subtitle 2"/>
          <p:cNvSpPr txBox="1">
            <a:spLocks/>
          </p:cNvSpPr>
          <p:nvPr/>
        </p:nvSpPr>
        <p:spPr>
          <a:xfrm>
            <a:off x="447675" y="2438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Vulnerabilities and Patches</a:t>
            </a:r>
          </a:p>
        </p:txBody>
      </p:sp>
      <p:sp>
        <p:nvSpPr>
          <p:cNvPr id="8" name="Subtitle 2"/>
          <p:cNvSpPr txBox="1">
            <a:spLocks/>
          </p:cNvSpPr>
          <p:nvPr/>
        </p:nvSpPr>
        <p:spPr>
          <a:xfrm>
            <a:off x="447675" y="2971800"/>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7.4  Managing Users and Groups</a:t>
            </a:r>
          </a:p>
        </p:txBody>
      </p:sp>
      <p:sp>
        <p:nvSpPr>
          <p:cNvPr id="9" name="Subtitle 2"/>
          <p:cNvSpPr txBox="1">
            <a:spLocks/>
          </p:cNvSpPr>
          <p:nvPr/>
        </p:nvSpPr>
        <p:spPr>
          <a:xfrm>
            <a:off x="447675" y="3505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Managing Permissions</a:t>
            </a:r>
          </a:p>
        </p:txBody>
      </p:sp>
      <p:sp>
        <p:nvSpPr>
          <p:cNvPr id="10" name="Subtitle 2"/>
          <p:cNvSpPr txBox="1">
            <a:spLocks/>
          </p:cNvSpPr>
          <p:nvPr/>
        </p:nvSpPr>
        <p:spPr>
          <a:xfrm>
            <a:off x="447675" y="4038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Creating Strong Passwords</a:t>
            </a:r>
          </a:p>
        </p:txBody>
      </p:sp>
      <p:sp>
        <p:nvSpPr>
          <p:cNvPr id="11" name="Subtitle 2"/>
          <p:cNvSpPr txBox="1">
            <a:spLocks/>
          </p:cNvSpPr>
          <p:nvPr/>
        </p:nvSpPr>
        <p:spPr>
          <a:xfrm>
            <a:off x="447675" y="4572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Testing for Vulnerabilities</a:t>
            </a:r>
          </a:p>
        </p:txBody>
      </p:sp>
      <p:sp>
        <p:nvSpPr>
          <p:cNvPr id="12"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37</a:t>
            </a:fld>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Content Placeholder 1"/>
          <p:cNvSpPr>
            <a:spLocks noGrp="1"/>
          </p:cNvSpPr>
          <p:nvPr>
            <p:ph idx="1"/>
          </p:nvPr>
        </p:nvSpPr>
        <p:spPr>
          <a:xfrm>
            <a:off x="457200" y="1481138"/>
            <a:ext cx="8229600" cy="4843462"/>
          </a:xfrm>
        </p:spPr>
        <p:txBody>
          <a:bodyPr/>
          <a:lstStyle/>
          <a:p>
            <a:pPr eaLnBrk="1"/>
            <a:r>
              <a:rPr lang="en-US" b="1" smtClean="0"/>
              <a:t>Accounts</a:t>
            </a:r>
          </a:p>
          <a:p>
            <a:pPr lvl="1" eaLnBrk="1"/>
            <a:r>
              <a:rPr lang="en-US" smtClean="0"/>
              <a:t>Every user must have an account</a:t>
            </a:r>
          </a:p>
          <a:p>
            <a:pPr eaLnBrk="1">
              <a:spcBef>
                <a:spcPts val="2400"/>
              </a:spcBef>
            </a:pPr>
            <a:r>
              <a:rPr lang="en-US" b="1" smtClean="0"/>
              <a:t>Groups</a:t>
            </a:r>
          </a:p>
          <a:p>
            <a:pPr lvl="1" eaLnBrk="1"/>
            <a:r>
              <a:rPr lang="en-US" smtClean="0"/>
              <a:t>Individual accounts can be consolidated into groups</a:t>
            </a:r>
          </a:p>
          <a:p>
            <a:pPr lvl="1" eaLnBrk="1"/>
            <a:r>
              <a:rPr lang="en-US" smtClean="0"/>
              <a:t>Can assign security measures to groups</a:t>
            </a:r>
          </a:p>
          <a:p>
            <a:pPr lvl="1" eaLnBrk="1"/>
            <a:r>
              <a:rPr lang="en-US" smtClean="0"/>
              <a:t>Inherited by each group’s individual members</a:t>
            </a:r>
          </a:p>
          <a:p>
            <a:pPr lvl="1" eaLnBrk="1"/>
            <a:r>
              <a:rPr lang="en-US" smtClean="0"/>
              <a:t>Reduces cost compared to assigning to individuals</a:t>
            </a:r>
          </a:p>
          <a:p>
            <a:pPr lvl="1" eaLnBrk="1"/>
            <a:r>
              <a:rPr lang="en-US" smtClean="0"/>
              <a:t>Reduces errors</a:t>
            </a:r>
          </a:p>
        </p:txBody>
      </p:sp>
      <p:sp>
        <p:nvSpPr>
          <p:cNvPr id="5" name="Title 4"/>
          <p:cNvSpPr>
            <a:spLocks noGrp="1"/>
          </p:cNvSpPr>
          <p:nvPr>
            <p:ph type="title"/>
          </p:nvPr>
        </p:nvSpPr>
        <p:spPr/>
        <p:txBody>
          <a:bodyPr/>
          <a:lstStyle/>
          <a:p>
            <a:pPr eaLnBrk="1" fontAlgn="auto" hangingPunct="1">
              <a:spcAft>
                <a:spcPts val="0"/>
              </a:spcAft>
              <a:defRPr/>
            </a:pPr>
            <a:r>
              <a:rPr lang="en-US" dirty="0" smtClean="0"/>
              <a:t>7.4: Managing Users and Groups</a:t>
            </a:r>
            <a:endParaRPr lang="en-US" dirty="0"/>
          </a:p>
        </p:txBody>
      </p:sp>
      <p:pic>
        <p:nvPicPr>
          <p:cNvPr id="54277" name="Picture 2" descr="C:\Users\Panko\Pictures\Microsoft Clip Organizer\CGD7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1219200"/>
            <a:ext cx="990600"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4278" name="Picture 3" descr="C:\Users\Panko\Pictures\Microsoft Clip Organizer\CG685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2400" y="2286000"/>
            <a:ext cx="8382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9" name="Straight Arrow Connector 8"/>
          <p:cNvCxnSpPr/>
          <p:nvPr/>
        </p:nvCxnSpPr>
        <p:spPr>
          <a:xfrm>
            <a:off x="7086600" y="2057400"/>
            <a:ext cx="838200" cy="5334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54280" name="TextBox 10"/>
          <p:cNvSpPr txBox="1">
            <a:spLocks noChangeArrowheads="1"/>
          </p:cNvSpPr>
          <p:nvPr/>
        </p:nvSpPr>
        <p:spPr bwMode="auto">
          <a:xfrm>
            <a:off x="7239000" y="1295400"/>
            <a:ext cx="6604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000">
                <a:latin typeface="Lucida Sans Unicode" pitchFamily="34" charset="0"/>
              </a:rPr>
              <a:t>XYZ</a:t>
            </a:r>
          </a:p>
        </p:txBody>
      </p:sp>
      <p:sp>
        <p:nvSpPr>
          <p:cNvPr id="54281" name="TextBox 11"/>
          <p:cNvSpPr txBox="1">
            <a:spLocks noChangeArrowheads="1"/>
          </p:cNvSpPr>
          <p:nvPr/>
        </p:nvSpPr>
        <p:spPr bwMode="auto">
          <a:xfrm>
            <a:off x="7162800" y="2667000"/>
            <a:ext cx="6604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000">
                <a:latin typeface="Lucida Sans Unicode" pitchFamily="34" charset="0"/>
              </a:rPr>
              <a:t>XYZ</a:t>
            </a:r>
          </a:p>
        </p:txBody>
      </p:sp>
      <p:sp>
        <p:nvSpPr>
          <p:cNvPr id="10"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38</a:t>
            </a:fld>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9" name="Picture 3"/>
          <p:cNvPicPr>
            <a:picLocks noChangeAspect="1" noChangeArrowheads="1"/>
          </p:cNvPicPr>
          <p:nvPr/>
        </p:nvPicPr>
        <p:blipFill>
          <a:blip r:embed="rId2">
            <a:extLst>
              <a:ext uri="{28A0092B-C50C-407E-A947-70E740481C1C}">
                <a14:useLocalDpi xmlns:a14="http://schemas.microsoft.com/office/drawing/2010/main" val="0"/>
              </a:ext>
            </a:extLst>
          </a:blip>
          <a:srcRect l="10783" t="8621" r="24509" b="31190"/>
          <a:stretch>
            <a:fillRect/>
          </a:stretch>
        </p:blipFill>
        <p:spPr bwMode="auto">
          <a:xfrm>
            <a:off x="1143000" y="989013"/>
            <a:ext cx="7543800" cy="548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itle 4"/>
          <p:cNvSpPr>
            <a:spLocks noGrp="1"/>
          </p:cNvSpPr>
          <p:nvPr>
            <p:ph type="title"/>
          </p:nvPr>
        </p:nvSpPr>
        <p:spPr>
          <a:xfrm>
            <a:off x="457200" y="228600"/>
            <a:ext cx="8229600" cy="792162"/>
          </a:xfrm>
        </p:spPr>
        <p:txBody>
          <a:bodyPr/>
          <a:lstStyle/>
          <a:p>
            <a:pPr eaLnBrk="1" fontAlgn="auto" hangingPunct="1">
              <a:spcAft>
                <a:spcPts val="0"/>
              </a:spcAft>
              <a:defRPr/>
            </a:pPr>
            <a:r>
              <a:rPr lang="en-US" sz="2800" dirty="0" smtClean="0"/>
              <a:t>7.4: Users and Groups in Windows</a:t>
            </a:r>
            <a:endParaRPr lang="en-US" sz="2800" dirty="0"/>
          </a:p>
        </p:txBody>
      </p:sp>
      <p:sp>
        <p:nvSpPr>
          <p:cNvPr id="6" name="Rectangle 5"/>
          <p:cNvSpPr/>
          <p:nvPr/>
        </p:nvSpPr>
        <p:spPr>
          <a:xfrm>
            <a:off x="228600" y="3962400"/>
            <a:ext cx="1905000" cy="8382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1600" dirty="0"/>
              <a:t>1.</a:t>
            </a:r>
          </a:p>
          <a:p>
            <a:pPr algn="ctr" fontAlgn="auto">
              <a:spcBef>
                <a:spcPts val="0"/>
              </a:spcBef>
              <a:spcAft>
                <a:spcPts val="0"/>
              </a:spcAft>
              <a:defRPr/>
            </a:pPr>
            <a:r>
              <a:rPr lang="en-US" sz="1600" dirty="0"/>
              <a:t>Select Users</a:t>
            </a:r>
          </a:p>
          <a:p>
            <a:pPr algn="ctr" fontAlgn="auto">
              <a:spcBef>
                <a:spcPts val="0"/>
              </a:spcBef>
              <a:spcAft>
                <a:spcPts val="0"/>
              </a:spcAft>
              <a:defRPr/>
            </a:pPr>
            <a:r>
              <a:rPr lang="en-US" sz="1600" dirty="0"/>
              <a:t>or Groups</a:t>
            </a:r>
          </a:p>
        </p:txBody>
      </p:sp>
      <p:sp>
        <p:nvSpPr>
          <p:cNvPr id="7" name="Rectangle 6"/>
          <p:cNvSpPr/>
          <p:nvPr/>
        </p:nvSpPr>
        <p:spPr>
          <a:xfrm>
            <a:off x="5410200" y="990600"/>
            <a:ext cx="1752600" cy="9144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1600" dirty="0"/>
              <a:t>2.</a:t>
            </a:r>
          </a:p>
          <a:p>
            <a:pPr algn="ctr" fontAlgn="auto">
              <a:spcBef>
                <a:spcPts val="0"/>
              </a:spcBef>
              <a:spcAft>
                <a:spcPts val="0"/>
              </a:spcAft>
              <a:defRPr/>
            </a:pPr>
            <a:r>
              <a:rPr lang="en-US" sz="1600" dirty="0"/>
              <a:t>Select a</a:t>
            </a:r>
          </a:p>
          <a:p>
            <a:pPr algn="ctr" fontAlgn="auto">
              <a:spcBef>
                <a:spcPts val="0"/>
              </a:spcBef>
              <a:spcAft>
                <a:spcPts val="0"/>
              </a:spcAft>
              <a:defRPr/>
            </a:pPr>
            <a:r>
              <a:rPr lang="en-US" sz="1600" dirty="0"/>
              <a:t>particular user</a:t>
            </a:r>
          </a:p>
        </p:txBody>
      </p:sp>
      <p:sp>
        <p:nvSpPr>
          <p:cNvPr id="8" name="Rectangle 7"/>
          <p:cNvSpPr/>
          <p:nvPr/>
        </p:nvSpPr>
        <p:spPr>
          <a:xfrm>
            <a:off x="5257800" y="4038600"/>
            <a:ext cx="2133600" cy="12192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1600" dirty="0"/>
              <a:t>Right-click.</a:t>
            </a:r>
          </a:p>
          <a:p>
            <a:pPr algn="ctr" fontAlgn="auto">
              <a:spcBef>
                <a:spcPts val="0"/>
              </a:spcBef>
              <a:spcAft>
                <a:spcPts val="0"/>
              </a:spcAft>
              <a:defRPr/>
            </a:pPr>
            <a:r>
              <a:rPr lang="en-US" sz="1600" dirty="0"/>
              <a:t>Select properties.</a:t>
            </a:r>
          </a:p>
          <a:p>
            <a:pPr algn="ctr" fontAlgn="auto">
              <a:spcBef>
                <a:spcPts val="0"/>
              </a:spcBef>
              <a:spcAft>
                <a:spcPts val="0"/>
              </a:spcAft>
              <a:defRPr/>
            </a:pPr>
            <a:r>
              <a:rPr lang="en-US" sz="1600" dirty="0"/>
              <a:t>Change selected properties.</a:t>
            </a:r>
          </a:p>
        </p:txBody>
      </p:sp>
      <p:sp>
        <p:nvSpPr>
          <p:cNvPr id="11" name="Oval 10"/>
          <p:cNvSpPr/>
          <p:nvPr/>
        </p:nvSpPr>
        <p:spPr>
          <a:xfrm>
            <a:off x="1917700" y="3378200"/>
            <a:ext cx="1193800" cy="381000"/>
          </a:xfrm>
          <a:prstGeom prst="ellipse">
            <a:avLst/>
          </a:prstGeom>
          <a:no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2" name="Oval 11"/>
          <p:cNvSpPr/>
          <p:nvPr/>
        </p:nvSpPr>
        <p:spPr>
          <a:xfrm>
            <a:off x="3924300" y="2209800"/>
            <a:ext cx="1905000" cy="444500"/>
          </a:xfrm>
          <a:prstGeom prst="ellipse">
            <a:avLst/>
          </a:prstGeom>
          <a:no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3" name="Oval 12"/>
          <p:cNvSpPr/>
          <p:nvPr/>
        </p:nvSpPr>
        <p:spPr>
          <a:xfrm>
            <a:off x="1676400" y="1295400"/>
            <a:ext cx="812800" cy="381000"/>
          </a:xfrm>
          <a:prstGeom prst="ellipse">
            <a:avLst/>
          </a:prstGeom>
          <a:no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4"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39</a:t>
            </a:fld>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1"/>
          <p:cNvSpPr>
            <a:spLocks noGrp="1"/>
          </p:cNvSpPr>
          <p:nvPr>
            <p:ph idx="1"/>
          </p:nvPr>
        </p:nvSpPr>
        <p:spPr/>
        <p:txBody>
          <a:bodyPr/>
          <a:lstStyle/>
          <a:p>
            <a:pPr eaLnBrk="1" hangingPunct="1"/>
            <a:r>
              <a:rPr lang="en-US" smtClean="0"/>
              <a:t>Inevitably, some attacks will get through network safeguards and reach individual hosts</a:t>
            </a:r>
          </a:p>
          <a:p>
            <a:pPr eaLnBrk="1" hangingPunct="1"/>
            <a:r>
              <a:rPr lang="en-US" smtClean="0"/>
              <a:t>Host hardening is a series of actions taken to make hosts more difficult to take over</a:t>
            </a:r>
          </a:p>
          <a:p>
            <a:pPr eaLnBrk="1" hangingPunct="1"/>
            <a:r>
              <a:rPr lang="en-US" smtClean="0"/>
              <a:t>Chapter 7 focuses on host operating system hardening</a:t>
            </a:r>
          </a:p>
          <a:p>
            <a:pPr eaLnBrk="1" hangingPunct="1"/>
            <a:r>
              <a:rPr lang="en-US" smtClean="0"/>
              <a:t>Chapter 8 focuses on application protection</a:t>
            </a:r>
          </a:p>
        </p:txBody>
      </p:sp>
      <p:sp>
        <p:nvSpPr>
          <p:cNvPr id="5" name="Title 4"/>
          <p:cNvSpPr>
            <a:spLocks noGrp="1"/>
          </p:cNvSpPr>
          <p:nvPr>
            <p:ph type="title"/>
          </p:nvPr>
        </p:nvSpPr>
        <p:spPr/>
        <p:txBody>
          <a:bodyPr/>
          <a:lstStyle/>
          <a:p>
            <a:pPr eaLnBrk="1" fontAlgn="auto" hangingPunct="1">
              <a:spcAft>
                <a:spcPts val="0"/>
              </a:spcAft>
              <a:defRPr/>
            </a:pPr>
            <a:r>
              <a:rPr lang="en-US" dirty="0" smtClean="0"/>
              <a:t>Orientation</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4</a:t>
            </a:fld>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792162"/>
          </a:xfrm>
        </p:spPr>
        <p:txBody>
          <a:bodyPr>
            <a:normAutofit fontScale="90000"/>
          </a:bodyPr>
          <a:lstStyle/>
          <a:p>
            <a:pPr eaLnBrk="1" fontAlgn="auto" hangingPunct="1">
              <a:spcAft>
                <a:spcPts val="0"/>
              </a:spcAft>
              <a:defRPr/>
            </a:pPr>
            <a:r>
              <a:rPr lang="en-US" dirty="0" smtClean="0"/>
              <a:t>7.4: Windows User Account Properties</a:t>
            </a:r>
            <a:endParaRPr lang="en-US" dirty="0"/>
          </a:p>
        </p:txBody>
      </p:sp>
      <p:pic>
        <p:nvPicPr>
          <p:cNvPr id="56325" name="Picture 3"/>
          <p:cNvPicPr>
            <a:picLocks noChangeAspect="1" noChangeArrowheads="1"/>
          </p:cNvPicPr>
          <p:nvPr/>
        </p:nvPicPr>
        <p:blipFill>
          <a:blip r:embed="rId2">
            <a:extLst>
              <a:ext uri="{28A0092B-C50C-407E-A947-70E740481C1C}">
                <a14:useLocalDpi xmlns:a14="http://schemas.microsoft.com/office/drawing/2010/main" val="0"/>
              </a:ext>
            </a:extLst>
          </a:blip>
          <a:srcRect l="23529" t="8778" r="25490" b="9718"/>
          <a:stretch>
            <a:fillRect/>
          </a:stretch>
        </p:blipFill>
        <p:spPr bwMode="auto">
          <a:xfrm>
            <a:off x="3200400" y="990600"/>
            <a:ext cx="4343400" cy="5429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Oval 8"/>
          <p:cNvSpPr/>
          <p:nvPr/>
        </p:nvSpPr>
        <p:spPr>
          <a:xfrm>
            <a:off x="3252788" y="1412875"/>
            <a:ext cx="812800" cy="381000"/>
          </a:xfrm>
          <a:prstGeom prst="ellipse">
            <a:avLst/>
          </a:prstGeom>
          <a:no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0" name="Oval 9"/>
          <p:cNvSpPr/>
          <p:nvPr/>
        </p:nvSpPr>
        <p:spPr>
          <a:xfrm>
            <a:off x="4129088" y="1419225"/>
            <a:ext cx="812800" cy="381000"/>
          </a:xfrm>
          <a:prstGeom prst="ellipse">
            <a:avLst/>
          </a:prstGeom>
          <a:no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1" name="Oval 10"/>
          <p:cNvSpPr/>
          <p:nvPr/>
        </p:nvSpPr>
        <p:spPr>
          <a:xfrm>
            <a:off x="3790950" y="1817688"/>
            <a:ext cx="1016000" cy="381000"/>
          </a:xfrm>
          <a:prstGeom prst="ellipse">
            <a:avLst/>
          </a:prstGeom>
          <a:no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2" name="Rounded Rectangle 11"/>
          <p:cNvSpPr/>
          <p:nvPr/>
        </p:nvSpPr>
        <p:spPr>
          <a:xfrm>
            <a:off x="3276600" y="3200400"/>
            <a:ext cx="2590800" cy="1219200"/>
          </a:xfrm>
          <a:prstGeom prst="roundRect">
            <a:avLst/>
          </a:prstGeom>
          <a:no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3" name="Rectangle 12"/>
          <p:cNvSpPr/>
          <p:nvPr/>
        </p:nvSpPr>
        <p:spPr>
          <a:xfrm>
            <a:off x="6019800" y="3505200"/>
            <a:ext cx="2057400" cy="7620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1600" dirty="0"/>
              <a:t>Password and Account actions</a:t>
            </a:r>
          </a:p>
        </p:txBody>
      </p:sp>
      <p:sp>
        <p:nvSpPr>
          <p:cNvPr id="14" name="Line Callout 1 13"/>
          <p:cNvSpPr/>
          <p:nvPr/>
        </p:nvSpPr>
        <p:spPr>
          <a:xfrm>
            <a:off x="5410200" y="1752600"/>
            <a:ext cx="2514600" cy="609600"/>
          </a:xfrm>
          <a:prstGeom prst="borderCallout1">
            <a:avLst>
              <a:gd name="adj1" fmla="val 49519"/>
              <a:gd name="adj2" fmla="val -1340"/>
              <a:gd name="adj3" fmla="val 412"/>
              <a:gd name="adj4" fmla="val -18286"/>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1600" dirty="0"/>
              <a:t>Member Of tab for adding user to groups</a:t>
            </a:r>
          </a:p>
        </p:txBody>
      </p:sp>
      <p:sp>
        <p:nvSpPr>
          <p:cNvPr id="6" name="Line Callout 1 5"/>
          <p:cNvSpPr/>
          <p:nvPr/>
        </p:nvSpPr>
        <p:spPr>
          <a:xfrm>
            <a:off x="457200" y="2286000"/>
            <a:ext cx="2209800" cy="990600"/>
          </a:xfrm>
          <a:prstGeom prst="borderCallout1">
            <a:avLst>
              <a:gd name="adj1" fmla="val 45969"/>
              <a:gd name="adj2" fmla="val 101366"/>
              <a:gd name="adj3" fmla="val -43713"/>
              <a:gd name="adj4" fmla="val 133182"/>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1600" dirty="0"/>
              <a:t>General tab for the Administrator</a:t>
            </a:r>
          </a:p>
          <a:p>
            <a:pPr algn="ctr" fontAlgn="auto">
              <a:spcBef>
                <a:spcPts val="0"/>
              </a:spcBef>
              <a:spcAft>
                <a:spcPts val="0"/>
              </a:spcAft>
              <a:defRPr/>
            </a:pPr>
            <a:r>
              <a:rPr lang="en-US" sz="1600" dirty="0"/>
              <a:t>Account</a:t>
            </a:r>
          </a:p>
          <a:p>
            <a:pPr algn="ctr" fontAlgn="auto">
              <a:spcBef>
                <a:spcPts val="0"/>
              </a:spcBef>
              <a:spcAft>
                <a:spcPts val="0"/>
              </a:spcAft>
              <a:defRPr/>
            </a:pPr>
            <a:r>
              <a:rPr lang="en-US" sz="1600" dirty="0"/>
              <a:t>selected</a:t>
            </a:r>
          </a:p>
        </p:txBody>
      </p:sp>
      <p:sp>
        <p:nvSpPr>
          <p:cNvPr id="15"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40</a:t>
            </a:fld>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eaLnBrk="1">
              <a:lnSpc>
                <a:spcPct val="90000"/>
              </a:lnSpc>
            </a:pPr>
            <a:r>
              <a:rPr lang="en-US" b="1" dirty="0" smtClean="0"/>
              <a:t>Super User Account</a:t>
            </a:r>
          </a:p>
          <a:p>
            <a:pPr lvl="1" eaLnBrk="1">
              <a:lnSpc>
                <a:spcPct val="90000"/>
              </a:lnSpc>
            </a:pPr>
            <a:r>
              <a:rPr lang="en-US" dirty="0" smtClean="0"/>
              <a:t>Every operating system has a super user account</a:t>
            </a:r>
          </a:p>
          <a:p>
            <a:pPr lvl="1" eaLnBrk="1">
              <a:lnSpc>
                <a:spcPct val="90000"/>
              </a:lnSpc>
            </a:pPr>
            <a:r>
              <a:rPr lang="en-US" dirty="0" smtClean="0"/>
              <a:t>The owner of this account can do anything</a:t>
            </a:r>
          </a:p>
          <a:p>
            <a:pPr lvl="1" eaLnBrk="1">
              <a:lnSpc>
                <a:spcPct val="90000"/>
              </a:lnSpc>
            </a:pPr>
            <a:r>
              <a:rPr lang="en-US" dirty="0" smtClean="0"/>
              <a:t>Called “Administrator” in Windows</a:t>
            </a:r>
          </a:p>
          <a:p>
            <a:pPr lvl="1" eaLnBrk="1">
              <a:lnSpc>
                <a:spcPct val="90000"/>
              </a:lnSpc>
            </a:pPr>
            <a:r>
              <a:rPr lang="en-US" dirty="0" smtClean="0"/>
              <a:t>Called “root” in UNIX</a:t>
            </a:r>
          </a:p>
          <a:p>
            <a:pPr eaLnBrk="1">
              <a:lnSpc>
                <a:spcPct val="90000"/>
              </a:lnSpc>
            </a:pPr>
            <a:r>
              <a:rPr lang="en-US" b="1" dirty="0" smtClean="0"/>
              <a:t>Hacking Root</a:t>
            </a:r>
          </a:p>
          <a:p>
            <a:pPr lvl="1" eaLnBrk="1">
              <a:lnSpc>
                <a:spcPct val="90000"/>
              </a:lnSpc>
            </a:pPr>
            <a:r>
              <a:rPr lang="en-US" dirty="0" smtClean="0"/>
              <a:t>Goal is to take over the super user account</a:t>
            </a:r>
          </a:p>
          <a:p>
            <a:pPr lvl="1" eaLnBrk="1">
              <a:lnSpc>
                <a:spcPct val="90000"/>
              </a:lnSpc>
            </a:pPr>
            <a:r>
              <a:rPr lang="en-US" dirty="0" smtClean="0"/>
              <a:t>Will then “own the box”</a:t>
            </a:r>
          </a:p>
          <a:p>
            <a:pPr lvl="1" eaLnBrk="1">
              <a:lnSpc>
                <a:spcPct val="90000"/>
              </a:lnSpc>
            </a:pPr>
            <a:r>
              <a:rPr lang="en-US" dirty="0" smtClean="0"/>
              <a:t>Generically called “hacking root”</a:t>
            </a:r>
          </a:p>
        </p:txBody>
      </p:sp>
      <p:sp>
        <p:nvSpPr>
          <p:cNvPr id="5" name="Title 4"/>
          <p:cNvSpPr>
            <a:spLocks noGrp="1"/>
          </p:cNvSpPr>
          <p:nvPr>
            <p:ph type="title"/>
          </p:nvPr>
        </p:nvSpPr>
        <p:spPr/>
        <p:txBody>
          <a:bodyPr/>
          <a:lstStyle/>
          <a:p>
            <a:pPr eaLnBrk="1" fontAlgn="auto" hangingPunct="1">
              <a:spcAft>
                <a:spcPts val="0"/>
              </a:spcAft>
              <a:defRPr/>
            </a:pPr>
            <a:r>
              <a:rPr lang="en-US" dirty="0" smtClean="0"/>
              <a:t>7.4: The Super User Account</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41</a:t>
            </a:fld>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Content Placeholder 1"/>
          <p:cNvSpPr>
            <a:spLocks noGrp="1"/>
          </p:cNvSpPr>
          <p:nvPr>
            <p:ph idx="1"/>
          </p:nvPr>
        </p:nvSpPr>
        <p:spPr/>
        <p:txBody>
          <a:bodyPr/>
          <a:lstStyle/>
          <a:p>
            <a:pPr eaLnBrk="1"/>
            <a:r>
              <a:rPr lang="en-US" b="1" smtClean="0"/>
              <a:t>Appropriate Use of a Super User Account</a:t>
            </a:r>
          </a:p>
          <a:p>
            <a:pPr lvl="1" eaLnBrk="1">
              <a:spcBef>
                <a:spcPts val="1800"/>
              </a:spcBef>
            </a:pPr>
            <a:r>
              <a:rPr lang="en-US" smtClean="0"/>
              <a:t>Log in as an ordinary user</a:t>
            </a:r>
          </a:p>
          <a:p>
            <a:pPr lvl="1" eaLnBrk="1">
              <a:spcBef>
                <a:spcPts val="1800"/>
              </a:spcBef>
            </a:pPr>
            <a:r>
              <a:rPr lang="en-US" smtClean="0"/>
              <a:t>Switch to super user only when needed</a:t>
            </a:r>
          </a:p>
          <a:p>
            <a:pPr lvl="2" eaLnBrk="1"/>
            <a:r>
              <a:rPr lang="en-US" smtClean="0"/>
              <a:t>In Windows, the command is RunAs</a:t>
            </a:r>
          </a:p>
          <a:p>
            <a:pPr lvl="2" eaLnBrk="1"/>
            <a:r>
              <a:rPr lang="en-US" smtClean="0"/>
              <a:t>In UNIX, the command is su (switch user)</a:t>
            </a:r>
          </a:p>
          <a:p>
            <a:pPr lvl="1" eaLnBrk="1">
              <a:spcBef>
                <a:spcPts val="1800"/>
              </a:spcBef>
            </a:pPr>
            <a:r>
              <a:rPr lang="en-US" smtClean="0"/>
              <a:t>Quickly revert to ordinary account when super user privileges are no longer needed</a:t>
            </a:r>
          </a:p>
          <a:p>
            <a:pPr eaLnBrk="1" hangingPunct="1"/>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7.4: The Super User Account</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42</a:t>
            </a:fld>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What’s Next?</a:t>
            </a:r>
            <a:endParaRPr lang="en-US" dirty="0"/>
          </a:p>
        </p:txBody>
      </p:sp>
      <p:sp>
        <p:nvSpPr>
          <p:cNvPr id="4" name="Subtitle 2"/>
          <p:cNvSpPr txBox="1">
            <a:spLocks/>
          </p:cNvSpPr>
          <p:nvPr/>
        </p:nvSpPr>
        <p:spPr>
          <a:xfrm>
            <a:off x="447675" y="1371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7.1  Introduction</a:t>
            </a:r>
          </a:p>
        </p:txBody>
      </p:sp>
      <p:sp>
        <p:nvSpPr>
          <p:cNvPr id="6" name="Subtitle 2"/>
          <p:cNvSpPr txBox="1">
            <a:spLocks/>
          </p:cNvSpPr>
          <p:nvPr/>
        </p:nvSpPr>
        <p:spPr>
          <a:xfrm>
            <a:off x="447675" y="1905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Important Server Operating Systems</a:t>
            </a:r>
          </a:p>
        </p:txBody>
      </p:sp>
      <p:sp>
        <p:nvSpPr>
          <p:cNvPr id="7" name="Subtitle 2"/>
          <p:cNvSpPr txBox="1">
            <a:spLocks/>
          </p:cNvSpPr>
          <p:nvPr/>
        </p:nvSpPr>
        <p:spPr>
          <a:xfrm>
            <a:off x="447675" y="2438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Vulnerabilities and Patches</a:t>
            </a:r>
          </a:p>
        </p:txBody>
      </p:sp>
      <p:sp>
        <p:nvSpPr>
          <p:cNvPr id="8" name="Subtitle 2"/>
          <p:cNvSpPr txBox="1">
            <a:spLocks/>
          </p:cNvSpPr>
          <p:nvPr/>
        </p:nvSpPr>
        <p:spPr>
          <a:xfrm>
            <a:off x="447675" y="2971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Managing Users and Groups</a:t>
            </a:r>
          </a:p>
        </p:txBody>
      </p:sp>
      <p:sp>
        <p:nvSpPr>
          <p:cNvPr id="9" name="Subtitle 2"/>
          <p:cNvSpPr txBox="1">
            <a:spLocks/>
          </p:cNvSpPr>
          <p:nvPr/>
        </p:nvSpPr>
        <p:spPr>
          <a:xfrm>
            <a:off x="447675" y="3505200"/>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7.5  Managing Permissions</a:t>
            </a:r>
          </a:p>
        </p:txBody>
      </p:sp>
      <p:sp>
        <p:nvSpPr>
          <p:cNvPr id="10" name="Subtitle 2"/>
          <p:cNvSpPr txBox="1">
            <a:spLocks/>
          </p:cNvSpPr>
          <p:nvPr/>
        </p:nvSpPr>
        <p:spPr>
          <a:xfrm>
            <a:off x="447675" y="4038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Creating Strong Passwords</a:t>
            </a:r>
          </a:p>
        </p:txBody>
      </p:sp>
      <p:sp>
        <p:nvSpPr>
          <p:cNvPr id="11" name="Subtitle 2"/>
          <p:cNvSpPr txBox="1">
            <a:spLocks/>
          </p:cNvSpPr>
          <p:nvPr/>
        </p:nvSpPr>
        <p:spPr>
          <a:xfrm>
            <a:off x="447675" y="4572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Testing for Vulnerabilities</a:t>
            </a:r>
          </a:p>
        </p:txBody>
      </p:sp>
      <p:sp>
        <p:nvSpPr>
          <p:cNvPr id="12"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43</a:t>
            </a:fld>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95400"/>
            <a:ext cx="8229600" cy="4525963"/>
          </a:xfrm>
        </p:spPr>
        <p:txBody>
          <a:bodyPr>
            <a:normAutofit lnSpcReduction="10000"/>
          </a:bodyPr>
          <a:lstStyle/>
          <a:p>
            <a:pPr marL="365760" indent="-256032" eaLnBrk="1" fontAlgn="auto">
              <a:spcAft>
                <a:spcPts val="0"/>
              </a:spcAft>
              <a:buFont typeface="Wingdings 3"/>
              <a:buChar char=""/>
              <a:defRPr/>
            </a:pPr>
            <a:r>
              <a:rPr lang="en-US" b="1" dirty="0" smtClean="0"/>
              <a:t>Permissions</a:t>
            </a:r>
          </a:p>
          <a:p>
            <a:pPr marL="621792" lvl="1" eaLnBrk="1" fontAlgn="auto">
              <a:spcAft>
                <a:spcPts val="0"/>
              </a:spcAft>
              <a:buFont typeface="Verdana"/>
              <a:buChar char="◦"/>
              <a:defRPr/>
            </a:pPr>
            <a:r>
              <a:rPr lang="en-US" dirty="0" smtClean="0"/>
              <a:t>Specifies what the user or group can do to files, directories, and subdirectories</a:t>
            </a:r>
          </a:p>
          <a:p>
            <a:pPr marL="365760" indent="-256032" eaLnBrk="1" fontAlgn="auto">
              <a:spcAft>
                <a:spcPts val="0"/>
              </a:spcAft>
              <a:buFont typeface="Wingdings 3"/>
              <a:buChar char=""/>
              <a:defRPr/>
            </a:pPr>
            <a:r>
              <a:rPr lang="en-US" b="1" dirty="0" smtClean="0"/>
              <a:t>Assigning Permissions in Windows</a:t>
            </a:r>
          </a:p>
          <a:p>
            <a:pPr marL="621792" lvl="1" eaLnBrk="1" fontAlgn="auto">
              <a:spcAft>
                <a:spcPts val="0"/>
              </a:spcAft>
              <a:buFont typeface="Verdana"/>
              <a:buChar char="◦"/>
              <a:defRPr/>
            </a:pPr>
            <a:r>
              <a:rPr lang="en-US" dirty="0" smtClean="0"/>
              <a:t>Right-click on file or directory</a:t>
            </a:r>
          </a:p>
          <a:p>
            <a:pPr marL="621792" lvl="1" eaLnBrk="1" fontAlgn="auto">
              <a:spcAft>
                <a:spcPts val="0"/>
              </a:spcAft>
              <a:buFont typeface="Verdana"/>
              <a:buChar char="◦"/>
              <a:defRPr/>
            </a:pPr>
            <a:r>
              <a:rPr lang="en-US" dirty="0" smtClean="0"/>
              <a:t>Select Properties, then Security tab</a:t>
            </a:r>
          </a:p>
          <a:p>
            <a:pPr marL="621792" lvl="1" eaLnBrk="1" fontAlgn="auto">
              <a:spcAft>
                <a:spcPts val="0"/>
              </a:spcAft>
              <a:buFont typeface="Verdana"/>
              <a:buChar char="◦"/>
              <a:defRPr/>
            </a:pPr>
            <a:r>
              <a:rPr lang="en-US" dirty="0" smtClean="0"/>
              <a:t>Select a user or group</a:t>
            </a:r>
          </a:p>
          <a:p>
            <a:pPr marL="621792" lvl="1" eaLnBrk="1" fontAlgn="auto">
              <a:spcAft>
                <a:spcPts val="0"/>
              </a:spcAft>
              <a:buFont typeface="Verdana"/>
              <a:buChar char="◦"/>
              <a:defRPr/>
            </a:pPr>
            <a:r>
              <a:rPr lang="en-US" dirty="0" smtClean="0"/>
              <a:t>Select the 6 standard permissions (permit or deny)</a:t>
            </a:r>
          </a:p>
          <a:p>
            <a:pPr marL="621792" lvl="1" eaLnBrk="1" fontAlgn="auto">
              <a:spcAft>
                <a:spcPts val="0"/>
              </a:spcAft>
              <a:buFont typeface="Verdana"/>
              <a:buChar char="◦"/>
              <a:defRPr/>
            </a:pPr>
            <a:r>
              <a:rPr lang="en-US" dirty="0" smtClean="0"/>
              <a:t>For more fine-grained control, 13 special permissions</a:t>
            </a:r>
          </a:p>
        </p:txBody>
      </p:sp>
      <p:sp>
        <p:nvSpPr>
          <p:cNvPr id="5" name="Title 4"/>
          <p:cNvSpPr>
            <a:spLocks noGrp="1"/>
          </p:cNvSpPr>
          <p:nvPr>
            <p:ph type="title"/>
          </p:nvPr>
        </p:nvSpPr>
        <p:spPr/>
        <p:txBody>
          <a:bodyPr/>
          <a:lstStyle/>
          <a:p>
            <a:pPr eaLnBrk="1" fontAlgn="auto" hangingPunct="1">
              <a:spcAft>
                <a:spcPts val="0"/>
              </a:spcAft>
              <a:defRPr/>
            </a:pPr>
            <a:r>
              <a:rPr lang="en-US" sz="3200" dirty="0" smtClean="0"/>
              <a:t>7.5: </a:t>
            </a:r>
            <a:r>
              <a:rPr lang="en-US" sz="3000" dirty="0" smtClean="0"/>
              <a:t>Managing Permissions in Windows</a:t>
            </a:r>
            <a:endParaRPr lang="en-US" sz="3000"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44</a:t>
            </a:fld>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639762"/>
          </a:xfrm>
        </p:spPr>
        <p:txBody>
          <a:bodyPr/>
          <a:lstStyle/>
          <a:p>
            <a:pPr eaLnBrk="1" fontAlgn="auto" hangingPunct="1">
              <a:spcAft>
                <a:spcPts val="0"/>
              </a:spcAft>
              <a:defRPr/>
            </a:pPr>
            <a:r>
              <a:rPr lang="en-US" sz="2800" dirty="0" smtClean="0"/>
              <a:t>7.5: Assigning Permissions in Windows</a:t>
            </a:r>
            <a:endParaRPr lang="en-US" sz="2800" dirty="0"/>
          </a:p>
        </p:txBody>
      </p:sp>
      <p:pic>
        <p:nvPicPr>
          <p:cNvPr id="61445" name="Picture 2"/>
          <p:cNvPicPr>
            <a:picLocks noChangeAspect="1" noChangeArrowheads="1"/>
          </p:cNvPicPr>
          <p:nvPr/>
        </p:nvPicPr>
        <p:blipFill>
          <a:blip r:embed="rId2">
            <a:extLst>
              <a:ext uri="{28A0092B-C50C-407E-A947-70E740481C1C}">
                <a14:useLocalDpi xmlns:a14="http://schemas.microsoft.com/office/drawing/2010/main" val="0"/>
              </a:ext>
            </a:extLst>
          </a:blip>
          <a:srcRect l="23529" t="9875" r="31374" b="12383"/>
          <a:stretch>
            <a:fillRect/>
          </a:stretch>
        </p:blipFill>
        <p:spPr bwMode="auto">
          <a:xfrm>
            <a:off x="381000" y="1219200"/>
            <a:ext cx="3124200" cy="4211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1446" name="Picture 1"/>
          <p:cNvPicPr>
            <a:picLocks noChangeAspect="1" noChangeArrowheads="1"/>
          </p:cNvPicPr>
          <p:nvPr/>
        </p:nvPicPr>
        <p:blipFill>
          <a:blip r:embed="rId3">
            <a:extLst>
              <a:ext uri="{28A0092B-C50C-407E-A947-70E740481C1C}">
                <a14:useLocalDpi xmlns:a14="http://schemas.microsoft.com/office/drawing/2010/main" val="0"/>
              </a:ext>
            </a:extLst>
          </a:blip>
          <a:srcRect l="7843" t="6659" r="15002" b="19414"/>
          <a:stretch>
            <a:fillRect/>
          </a:stretch>
        </p:blipFill>
        <p:spPr bwMode="auto">
          <a:xfrm>
            <a:off x="3959225" y="1219200"/>
            <a:ext cx="4956175" cy="387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Line Callout 1 8"/>
          <p:cNvSpPr/>
          <p:nvPr/>
        </p:nvSpPr>
        <p:spPr>
          <a:xfrm>
            <a:off x="3048000" y="1828800"/>
            <a:ext cx="1066800" cy="838200"/>
          </a:xfrm>
          <a:prstGeom prst="borderCallout1">
            <a:avLst>
              <a:gd name="adj1" fmla="val 48898"/>
              <a:gd name="adj2" fmla="val -3392"/>
              <a:gd name="adj3" fmla="val 75160"/>
              <a:gd name="adj4" fmla="val -55209"/>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1600" dirty="0"/>
              <a:t>Select a user or group</a:t>
            </a:r>
          </a:p>
        </p:txBody>
      </p:sp>
      <p:sp>
        <p:nvSpPr>
          <p:cNvPr id="10" name="Rounded Rectangle 9"/>
          <p:cNvSpPr/>
          <p:nvPr/>
        </p:nvSpPr>
        <p:spPr>
          <a:xfrm>
            <a:off x="4114800" y="3875088"/>
            <a:ext cx="2438400" cy="304800"/>
          </a:xfrm>
          <a:prstGeom prst="roundRect">
            <a:avLst/>
          </a:prstGeom>
          <a:no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1" name="Line Callout 1 10"/>
          <p:cNvSpPr/>
          <p:nvPr/>
        </p:nvSpPr>
        <p:spPr>
          <a:xfrm>
            <a:off x="3200400" y="5181600"/>
            <a:ext cx="1447800" cy="685800"/>
          </a:xfrm>
          <a:prstGeom prst="borderCallout1">
            <a:avLst>
              <a:gd name="adj1" fmla="val 48898"/>
              <a:gd name="adj2" fmla="val -3392"/>
              <a:gd name="adj3" fmla="val -72004"/>
              <a:gd name="adj4" fmla="val -16054"/>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1600" dirty="0"/>
              <a:t>Advanced permissions</a:t>
            </a:r>
          </a:p>
        </p:txBody>
      </p:sp>
      <p:sp>
        <p:nvSpPr>
          <p:cNvPr id="12" name="Line Callout 1 11"/>
          <p:cNvSpPr/>
          <p:nvPr/>
        </p:nvSpPr>
        <p:spPr>
          <a:xfrm>
            <a:off x="228600" y="4800600"/>
            <a:ext cx="1447800" cy="685800"/>
          </a:xfrm>
          <a:prstGeom prst="borderCallout1">
            <a:avLst>
              <a:gd name="adj1" fmla="val -5803"/>
              <a:gd name="adj2" fmla="val 50859"/>
              <a:gd name="adj3" fmla="val -83970"/>
              <a:gd name="adj4" fmla="val 60059"/>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1600" dirty="0"/>
              <a:t>Standard permissions</a:t>
            </a:r>
          </a:p>
        </p:txBody>
      </p:sp>
      <p:sp>
        <p:nvSpPr>
          <p:cNvPr id="13" name="Line Callout 1 12"/>
          <p:cNvSpPr/>
          <p:nvPr/>
        </p:nvSpPr>
        <p:spPr>
          <a:xfrm>
            <a:off x="7162800" y="3429000"/>
            <a:ext cx="1447800" cy="685800"/>
          </a:xfrm>
          <a:prstGeom prst="borderCallout1">
            <a:avLst>
              <a:gd name="adj1" fmla="val 48898"/>
              <a:gd name="adj2" fmla="val -3392"/>
              <a:gd name="adj3" fmla="val 66458"/>
              <a:gd name="adj4" fmla="val -37916"/>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1600" dirty="0"/>
              <a:t>Inheritable permissions</a:t>
            </a:r>
          </a:p>
        </p:txBody>
      </p:sp>
      <p:sp>
        <p:nvSpPr>
          <p:cNvPr id="14"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45</a:t>
            </a:fld>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Content Placeholder 1"/>
          <p:cNvSpPr>
            <a:spLocks noGrp="1"/>
          </p:cNvSpPr>
          <p:nvPr>
            <p:ph idx="1"/>
          </p:nvPr>
        </p:nvSpPr>
        <p:spPr/>
        <p:txBody>
          <a:bodyPr/>
          <a:lstStyle/>
          <a:p>
            <a:pPr eaLnBrk="1"/>
            <a:r>
              <a:rPr lang="en-US" b="1" dirty="0" smtClean="0"/>
              <a:t>Inheritance</a:t>
            </a:r>
          </a:p>
          <a:p>
            <a:pPr lvl="1" eaLnBrk="1">
              <a:spcBef>
                <a:spcPts val="1800"/>
              </a:spcBef>
            </a:pPr>
            <a:r>
              <a:rPr lang="en-US" dirty="0" smtClean="0"/>
              <a:t>If the </a:t>
            </a:r>
            <a:r>
              <a:rPr lang="en-US" i="1" dirty="0" smtClean="0"/>
              <a:t>Include inheritable permissions from this object’s parent </a:t>
            </a:r>
            <a:r>
              <a:rPr lang="en-US" dirty="0" smtClean="0"/>
              <a:t>is checked in the security tab, the directory receives the permissions of the parent directory.</a:t>
            </a:r>
          </a:p>
          <a:p>
            <a:pPr lvl="1" eaLnBrk="1">
              <a:spcBef>
                <a:spcPts val="1800"/>
              </a:spcBef>
            </a:pPr>
            <a:r>
              <a:rPr lang="en-US" dirty="0" smtClean="0"/>
              <a:t>This box is checked by default, so inheritance from the parent is the default.</a:t>
            </a:r>
          </a:p>
        </p:txBody>
      </p:sp>
      <p:sp>
        <p:nvSpPr>
          <p:cNvPr id="5" name="Title 4"/>
          <p:cNvSpPr>
            <a:spLocks noGrp="1"/>
          </p:cNvSpPr>
          <p:nvPr>
            <p:ph type="title"/>
          </p:nvPr>
        </p:nvSpPr>
        <p:spPr/>
        <p:txBody>
          <a:bodyPr/>
          <a:lstStyle/>
          <a:p>
            <a:pPr eaLnBrk="1" fontAlgn="auto" hangingPunct="1">
              <a:spcAft>
                <a:spcPts val="0"/>
              </a:spcAft>
              <a:defRPr/>
            </a:pPr>
            <a:r>
              <a:rPr lang="en-US" dirty="0" smtClean="0"/>
              <a:t>7.5: The Inheritance of Permission</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46</a:t>
            </a:fld>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Content Placeholder 1"/>
          <p:cNvSpPr>
            <a:spLocks noGrp="1"/>
          </p:cNvSpPr>
          <p:nvPr>
            <p:ph idx="1"/>
          </p:nvPr>
        </p:nvSpPr>
        <p:spPr>
          <a:xfrm>
            <a:off x="457200" y="1371600"/>
            <a:ext cx="8229600" cy="4953000"/>
          </a:xfrm>
        </p:spPr>
        <p:txBody>
          <a:bodyPr/>
          <a:lstStyle/>
          <a:p>
            <a:pPr eaLnBrk="1"/>
            <a:r>
              <a:rPr lang="en-US" b="1" smtClean="0"/>
              <a:t>Inheritance</a:t>
            </a:r>
          </a:p>
          <a:p>
            <a:pPr lvl="1" eaLnBrk="1"/>
            <a:r>
              <a:rPr lang="en-US" smtClean="0"/>
              <a:t>Total permissions include</a:t>
            </a:r>
          </a:p>
          <a:p>
            <a:pPr lvl="2" eaLnBrk="1">
              <a:spcBef>
                <a:spcPts val="1200"/>
              </a:spcBef>
            </a:pPr>
            <a:r>
              <a:rPr lang="en-US" smtClean="0"/>
              <a:t>Inherited permissions (if any)</a:t>
            </a:r>
          </a:p>
          <a:p>
            <a:pPr lvl="2" eaLnBrk="1">
              <a:spcBef>
                <a:spcPts val="1200"/>
              </a:spcBef>
            </a:pPr>
            <a:r>
              <a:rPr lang="en-US" smtClean="0"/>
              <a:t>Plus the Allow permissions checked in the Security tab</a:t>
            </a:r>
          </a:p>
          <a:p>
            <a:pPr lvl="2" eaLnBrk="1">
              <a:spcBef>
                <a:spcPts val="1200"/>
              </a:spcBef>
            </a:pPr>
            <a:r>
              <a:rPr lang="en-US" smtClean="0"/>
              <a:t>Minus the Deny permissions checked in the Security tab</a:t>
            </a:r>
          </a:p>
          <a:p>
            <a:pPr lvl="2" eaLnBrk="1">
              <a:spcBef>
                <a:spcPts val="1200"/>
              </a:spcBef>
            </a:pPr>
            <a:r>
              <a:rPr lang="en-US" smtClean="0"/>
              <a:t>The result is the permissions level for a directory or file</a:t>
            </a:r>
          </a:p>
          <a:p>
            <a:pPr eaLnBrk="1" hangingPunct="1"/>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7.5: The Inheritance of Permission</a:t>
            </a:r>
            <a:endParaRPr lang="en-US" dirty="0"/>
          </a:p>
        </p:txBody>
      </p:sp>
      <p:pic>
        <p:nvPicPr>
          <p:cNvPr id="63493" name="Picture 2" descr="C:\Users\Panko\Pictures\Microsoft Clip Organizer\j043385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3800" y="1066800"/>
            <a:ext cx="8382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3494" name="Picture 2" descr="C:\Users\Panko\Pictures\Microsoft Clip Organizer\j043385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00" y="1828800"/>
            <a:ext cx="8382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3495" name="Picture 2" descr="C:\Users\Panko\Pictures\Microsoft Clip Organizer\j043385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6600" y="1828800"/>
            <a:ext cx="8382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9" name="Straight Connector 8"/>
          <p:cNvCxnSpPr/>
          <p:nvPr/>
        </p:nvCxnSpPr>
        <p:spPr>
          <a:xfrm rot="5400000">
            <a:off x="7620000" y="1752600"/>
            <a:ext cx="228600" cy="228600"/>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16200000" flipH="1">
            <a:off x="8153400" y="1752600"/>
            <a:ext cx="228600" cy="228600"/>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3498" name="TextBox 10"/>
          <p:cNvSpPr txBox="1">
            <a:spLocks noChangeArrowheads="1"/>
          </p:cNvSpPr>
          <p:nvPr/>
        </p:nvSpPr>
        <p:spPr bwMode="auto">
          <a:xfrm>
            <a:off x="6959600" y="1295400"/>
            <a:ext cx="6604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000">
                <a:latin typeface="Lucida Sans Unicode" pitchFamily="34" charset="0"/>
              </a:rPr>
              <a:t>XYZ</a:t>
            </a:r>
          </a:p>
        </p:txBody>
      </p:sp>
      <p:sp>
        <p:nvSpPr>
          <p:cNvPr id="63499" name="TextBox 11"/>
          <p:cNvSpPr txBox="1">
            <a:spLocks noChangeArrowheads="1"/>
          </p:cNvSpPr>
          <p:nvPr/>
        </p:nvSpPr>
        <p:spPr bwMode="auto">
          <a:xfrm>
            <a:off x="6502400" y="2114550"/>
            <a:ext cx="6604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000" dirty="0">
                <a:latin typeface="Lucida Sans Unicode" pitchFamily="34" charset="0"/>
              </a:rPr>
              <a:t>XYZ</a:t>
            </a:r>
          </a:p>
        </p:txBody>
      </p:sp>
      <p:sp>
        <p:nvSpPr>
          <p:cNvPr id="12"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47</a:t>
            </a:fld>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Content Placeholder 1"/>
          <p:cNvSpPr>
            <a:spLocks noGrp="1"/>
          </p:cNvSpPr>
          <p:nvPr>
            <p:ph idx="1"/>
          </p:nvPr>
        </p:nvSpPr>
        <p:spPr>
          <a:xfrm>
            <a:off x="304800" y="1371600"/>
            <a:ext cx="8229600" cy="4635500"/>
          </a:xfrm>
        </p:spPr>
        <p:txBody>
          <a:bodyPr/>
          <a:lstStyle/>
          <a:p>
            <a:pPr eaLnBrk="1"/>
            <a:r>
              <a:rPr lang="en-US" b="1" dirty="0" smtClean="0"/>
              <a:t>Directory Organization</a:t>
            </a:r>
          </a:p>
          <a:p>
            <a:pPr lvl="1" eaLnBrk="1"/>
            <a:r>
              <a:rPr lang="en-US" dirty="0" smtClean="0"/>
              <a:t>Proper directory organization can make </a:t>
            </a:r>
            <a:br>
              <a:rPr lang="en-US" dirty="0" smtClean="0"/>
            </a:br>
            <a:r>
              <a:rPr lang="en-US" dirty="0" smtClean="0"/>
              <a:t>inheritance a great tool for avoiding labor</a:t>
            </a:r>
          </a:p>
          <a:p>
            <a:pPr lvl="1" eaLnBrk="1"/>
            <a:r>
              <a:rPr lang="en-US" dirty="0" smtClean="0"/>
              <a:t>Example: Suppose the </a:t>
            </a:r>
            <a:r>
              <a:rPr lang="en-US" i="1" dirty="0" smtClean="0"/>
              <a:t>all logged-in user group</a:t>
            </a:r>
            <a:r>
              <a:rPr lang="en-US" dirty="0" smtClean="0"/>
              <a:t> is given Read and Execute permissions in the </a:t>
            </a:r>
            <a:r>
              <a:rPr lang="en-US" i="1" dirty="0" smtClean="0"/>
              <a:t>public programs</a:t>
            </a:r>
            <a:r>
              <a:rPr lang="en-US" dirty="0" smtClean="0"/>
              <a:t> directory</a:t>
            </a:r>
          </a:p>
          <a:p>
            <a:pPr lvl="1" eaLnBrk="1"/>
            <a:r>
              <a:rPr lang="en-US" dirty="0" smtClean="0"/>
              <a:t>Then all programs in this directory and its subdirectories will have Read and Execute permissions for everyone who is logged in</a:t>
            </a:r>
          </a:p>
          <a:p>
            <a:pPr lvl="1" eaLnBrk="1"/>
            <a:r>
              <a:rPr lang="en-US" dirty="0" smtClean="0"/>
              <a:t>There is no need to assign permissions to subdirectories and their files</a:t>
            </a:r>
          </a:p>
          <a:p>
            <a:pPr eaLnBrk="1" hangingPunct="1"/>
            <a:endParaRPr lang="en-US" dirty="0"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7.5: The Inheritance of Permission</a:t>
            </a:r>
            <a:endParaRPr lang="en-US" dirty="0"/>
          </a:p>
        </p:txBody>
      </p:sp>
      <p:pic>
        <p:nvPicPr>
          <p:cNvPr id="64517" name="Picture 2" descr="C:\Users\Panko\Pictures\Microsoft Clip Organizer\j043385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3800" y="1066800"/>
            <a:ext cx="8382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4518" name="Picture 2" descr="C:\Users\Panko\Pictures\Microsoft Clip Organizer\j043385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00" y="1828800"/>
            <a:ext cx="8382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4519" name="Picture 2" descr="C:\Users\Panko\Pictures\Microsoft Clip Organizer\j043385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6600" y="1828800"/>
            <a:ext cx="8382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0" name="Straight Connector 9"/>
          <p:cNvCxnSpPr/>
          <p:nvPr/>
        </p:nvCxnSpPr>
        <p:spPr>
          <a:xfrm rot="5400000">
            <a:off x="7620000" y="1752600"/>
            <a:ext cx="228600" cy="228600"/>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6200000" flipH="1">
            <a:off x="8153400" y="1752600"/>
            <a:ext cx="228600" cy="228600"/>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48</a:t>
            </a:fld>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7.5: Assigning Permissions in Windows and UNIX</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8972128"/>
              </p:ext>
            </p:extLst>
          </p:nvPr>
        </p:nvGraphicFramePr>
        <p:xfrm>
          <a:off x="304800" y="1447800"/>
          <a:ext cx="8686800" cy="4490720"/>
        </p:xfrm>
        <a:graphic>
          <a:graphicData uri="http://schemas.openxmlformats.org/drawingml/2006/table">
            <a:tbl>
              <a:tblPr firstRow="1">
                <a:tableStyleId>{3C2FFA5D-87B4-456A-9821-1D502468CF0F}</a:tableStyleId>
              </a:tblPr>
              <a:tblGrid>
                <a:gridCol w="2895600"/>
                <a:gridCol w="2590800"/>
                <a:gridCol w="3200400"/>
              </a:tblGrid>
              <a:tr h="202316">
                <a:tc>
                  <a:txBody>
                    <a:bodyPr/>
                    <a:lstStyle/>
                    <a:p>
                      <a:pPr marL="0" marR="0" hangingPunct="0">
                        <a:spcBef>
                          <a:spcPts val="300"/>
                        </a:spcBef>
                        <a:spcAft>
                          <a:spcPts val="300"/>
                        </a:spcAft>
                      </a:pPr>
                      <a:r>
                        <a:rPr lang="en-US" sz="2400" dirty="0"/>
                        <a:t>Category</a:t>
                      </a:r>
                      <a:endParaRPr lang="en-US" sz="2400" dirty="0">
                        <a:latin typeface="Arial"/>
                        <a:ea typeface="Times New Roman"/>
                        <a:cs typeface="Times New Roman"/>
                      </a:endParaRPr>
                    </a:p>
                  </a:txBody>
                  <a:tcPr marL="83094" marR="83094" marT="0" marB="0"/>
                </a:tc>
                <a:tc>
                  <a:txBody>
                    <a:bodyPr/>
                    <a:lstStyle/>
                    <a:p>
                      <a:pPr marL="0" marR="0" hangingPunct="0">
                        <a:spcBef>
                          <a:spcPts val="300"/>
                        </a:spcBef>
                        <a:spcAft>
                          <a:spcPts val="300"/>
                        </a:spcAft>
                      </a:pPr>
                      <a:r>
                        <a:rPr lang="en-US" sz="2400" dirty="0"/>
                        <a:t>Windows</a:t>
                      </a:r>
                      <a:endParaRPr lang="en-US" sz="2400" dirty="0">
                        <a:latin typeface="Arial"/>
                        <a:ea typeface="Times New Roman"/>
                        <a:cs typeface="Times New Roman"/>
                      </a:endParaRPr>
                    </a:p>
                  </a:txBody>
                  <a:tcPr marL="83094" marR="83094" marT="0" marB="0"/>
                </a:tc>
                <a:tc>
                  <a:txBody>
                    <a:bodyPr/>
                    <a:lstStyle/>
                    <a:p>
                      <a:pPr marL="0" marR="0" hangingPunct="0">
                        <a:spcBef>
                          <a:spcPts val="300"/>
                        </a:spcBef>
                        <a:spcAft>
                          <a:spcPts val="300"/>
                        </a:spcAft>
                      </a:pPr>
                      <a:r>
                        <a:rPr lang="en-US" sz="2400"/>
                        <a:t>UNIX</a:t>
                      </a:r>
                      <a:endParaRPr lang="en-US" sz="2400">
                        <a:latin typeface="Arial"/>
                        <a:ea typeface="Times New Roman"/>
                        <a:cs typeface="Times New Roman"/>
                      </a:endParaRPr>
                    </a:p>
                  </a:txBody>
                  <a:tcPr marL="83094" marR="83094" marT="0" marB="0"/>
                </a:tc>
              </a:tr>
              <a:tr h="935715">
                <a:tc>
                  <a:txBody>
                    <a:bodyPr/>
                    <a:lstStyle/>
                    <a:p>
                      <a:pPr marL="0" marR="0" hangingPunct="0">
                        <a:spcBef>
                          <a:spcPts val="300"/>
                        </a:spcBef>
                        <a:spcAft>
                          <a:spcPts val="300"/>
                        </a:spcAft>
                      </a:pPr>
                      <a:r>
                        <a:rPr lang="en-US" sz="2400" dirty="0"/>
                        <a:t>Number of permissions</a:t>
                      </a:r>
                      <a:endParaRPr lang="en-US" sz="2400" dirty="0">
                        <a:latin typeface="Arial"/>
                        <a:ea typeface="Times New Roman"/>
                        <a:cs typeface="Times New Roman"/>
                      </a:endParaRPr>
                    </a:p>
                  </a:txBody>
                  <a:tcPr marL="83094" marR="83094" marT="0" marB="0"/>
                </a:tc>
                <a:tc>
                  <a:txBody>
                    <a:bodyPr/>
                    <a:lstStyle/>
                    <a:p>
                      <a:pPr marL="0" marR="0" hangingPunct="0">
                        <a:spcBef>
                          <a:spcPts val="300"/>
                        </a:spcBef>
                        <a:spcAft>
                          <a:spcPts val="300"/>
                        </a:spcAft>
                      </a:pPr>
                      <a:r>
                        <a:rPr lang="en-US" sz="2400" dirty="0"/>
                        <a:t>6 standard, 13 specialized if needed</a:t>
                      </a:r>
                      <a:endParaRPr lang="en-US" sz="2400" dirty="0">
                        <a:latin typeface="Arial"/>
                        <a:ea typeface="Times New Roman"/>
                        <a:cs typeface="Times New Roman"/>
                      </a:endParaRPr>
                    </a:p>
                  </a:txBody>
                  <a:tcPr marL="83094" marR="83094" marT="0" marB="0"/>
                </a:tc>
                <a:tc>
                  <a:txBody>
                    <a:bodyPr/>
                    <a:lstStyle/>
                    <a:p>
                      <a:pPr marL="0" marR="0" hangingPunct="0">
                        <a:spcBef>
                          <a:spcPts val="300"/>
                        </a:spcBef>
                        <a:spcAft>
                          <a:spcPts val="300"/>
                        </a:spcAft>
                      </a:pPr>
                      <a:r>
                        <a:rPr lang="en-US" sz="2400" dirty="0"/>
                        <a:t>Only 3: </a:t>
                      </a:r>
                      <a:r>
                        <a:rPr lang="en-US" sz="2400" dirty="0" smtClean="0"/>
                        <a:t>Read </a:t>
                      </a:r>
                      <a:r>
                        <a:rPr lang="en-US" sz="2400" dirty="0"/>
                        <a:t>(read only), </a:t>
                      </a:r>
                      <a:r>
                        <a:rPr lang="en-US" sz="2400" dirty="0" smtClean="0"/>
                        <a:t>Write </a:t>
                      </a:r>
                      <a:r>
                        <a:rPr lang="en-US" sz="2400" dirty="0"/>
                        <a:t>(make changes), and </a:t>
                      </a:r>
                      <a:r>
                        <a:rPr lang="en-US" sz="2400" dirty="0" smtClean="0"/>
                        <a:t>Execute </a:t>
                      </a:r>
                      <a:r>
                        <a:rPr lang="en-US" sz="2400" dirty="0"/>
                        <a:t>(for programs).</a:t>
                      </a:r>
                    </a:p>
                    <a:p>
                      <a:pPr marL="0" marR="0" hangingPunct="0">
                        <a:spcBef>
                          <a:spcPts val="300"/>
                        </a:spcBef>
                        <a:spcAft>
                          <a:spcPts val="300"/>
                        </a:spcAft>
                      </a:pPr>
                      <a:r>
                        <a:rPr lang="en-US" sz="2400" dirty="0"/>
                        <a:t>Referred to as </a:t>
                      </a:r>
                      <a:r>
                        <a:rPr lang="en-US" sz="2400" dirty="0" smtClean="0"/>
                        <a:t>“</a:t>
                      </a:r>
                      <a:r>
                        <a:rPr lang="en-US" sz="2400" dirty="0" err="1" smtClean="0"/>
                        <a:t>rwx</a:t>
                      </a:r>
                      <a:r>
                        <a:rPr lang="en-US" sz="2400" dirty="0" smtClean="0"/>
                        <a:t>”</a:t>
                      </a:r>
                      <a:endParaRPr lang="en-US" sz="2400" dirty="0">
                        <a:latin typeface="Arial"/>
                        <a:ea typeface="Times New Roman"/>
                        <a:cs typeface="Times New Roman"/>
                      </a:endParaRPr>
                    </a:p>
                  </a:txBody>
                  <a:tcPr marL="83094" marR="83094" marT="0" marB="0"/>
                </a:tc>
              </a:tr>
              <a:tr h="606949">
                <a:tc>
                  <a:txBody>
                    <a:bodyPr/>
                    <a:lstStyle/>
                    <a:p>
                      <a:pPr marL="0" marR="0" hangingPunct="0">
                        <a:spcBef>
                          <a:spcPts val="300"/>
                        </a:spcBef>
                        <a:spcAft>
                          <a:spcPts val="300"/>
                        </a:spcAft>
                      </a:pPr>
                      <a:r>
                        <a:rPr lang="en-US" sz="2400" dirty="0"/>
                        <a:t>For a file or directory, different permissions can be </a:t>
                      </a:r>
                      <a:r>
                        <a:rPr lang="en-US" sz="2400" dirty="0" smtClean="0"/>
                        <a:t>assigned</a:t>
                      </a:r>
                      <a:endParaRPr lang="en-US" sz="2400" dirty="0">
                        <a:latin typeface="Arial"/>
                        <a:ea typeface="Times New Roman"/>
                        <a:cs typeface="Times New Roman"/>
                      </a:endParaRPr>
                    </a:p>
                  </a:txBody>
                  <a:tcPr marL="83094" marR="83094" marT="0" marB="0"/>
                </a:tc>
                <a:tc>
                  <a:txBody>
                    <a:bodyPr/>
                    <a:lstStyle/>
                    <a:p>
                      <a:pPr marL="0" marR="0" hangingPunct="0">
                        <a:spcBef>
                          <a:spcPts val="300"/>
                        </a:spcBef>
                        <a:spcAft>
                          <a:spcPts val="300"/>
                        </a:spcAft>
                      </a:pPr>
                      <a:r>
                        <a:rPr lang="en-US" sz="2400" dirty="0"/>
                        <a:t>Any number of individual accounts and groups</a:t>
                      </a:r>
                      <a:endParaRPr lang="en-US" sz="2400" dirty="0">
                        <a:latin typeface="Arial"/>
                        <a:ea typeface="Times New Roman"/>
                        <a:cs typeface="Times New Roman"/>
                      </a:endParaRPr>
                    </a:p>
                  </a:txBody>
                  <a:tcPr marL="83094" marR="83094" marT="0" marB="0"/>
                </a:tc>
                <a:tc>
                  <a:txBody>
                    <a:bodyPr/>
                    <a:lstStyle/>
                    <a:p>
                      <a:pPr marL="0" marR="0" hangingPunct="0">
                        <a:spcBef>
                          <a:spcPts val="300"/>
                        </a:spcBef>
                        <a:spcAft>
                          <a:spcPts val="300"/>
                        </a:spcAft>
                      </a:pPr>
                      <a:r>
                        <a:rPr lang="en-US" sz="2400" dirty="0"/>
                        <a:t>The account </a:t>
                      </a:r>
                      <a:r>
                        <a:rPr lang="en-US" sz="2400" dirty="0" smtClean="0"/>
                        <a:t>owner</a:t>
                      </a:r>
                      <a:r>
                        <a:rPr lang="en-US" sz="2400" baseline="0" dirty="0" smtClean="0"/>
                        <a:t> </a:t>
                      </a:r>
                      <a:r>
                        <a:rPr lang="en-US" sz="2400" dirty="0" smtClean="0"/>
                        <a:t>A </a:t>
                      </a:r>
                      <a:r>
                        <a:rPr lang="en-US" sz="2400" dirty="0"/>
                        <a:t>single </a:t>
                      </a:r>
                      <a:r>
                        <a:rPr lang="en-US" sz="2400" dirty="0" smtClean="0"/>
                        <a:t>group </a:t>
                      </a:r>
                      <a:r>
                        <a:rPr lang="en-US" sz="2400" dirty="0"/>
                        <a:t/>
                      </a:r>
                      <a:br>
                        <a:rPr lang="en-US" sz="2400" dirty="0"/>
                      </a:br>
                      <a:r>
                        <a:rPr lang="en-US" sz="2400" dirty="0"/>
                        <a:t>All other accounts</a:t>
                      </a:r>
                      <a:endParaRPr lang="en-US" sz="2400" dirty="0">
                        <a:latin typeface="Arial"/>
                        <a:ea typeface="Times New Roman"/>
                        <a:cs typeface="Times New Roman"/>
                      </a:endParaRPr>
                    </a:p>
                  </a:txBody>
                  <a:tcPr marL="83094" marR="83094" marT="0" marB="0"/>
                </a:tc>
              </a:tr>
            </a:tbl>
          </a:graphicData>
        </a:graphic>
      </p:graphicFrame>
      <p:sp>
        <p:nvSpPr>
          <p:cNvPr id="7"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49</a:t>
            </a:fld>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What’s Next?</a:t>
            </a:r>
            <a:endParaRPr lang="en-US" dirty="0"/>
          </a:p>
        </p:txBody>
      </p:sp>
      <p:sp>
        <p:nvSpPr>
          <p:cNvPr id="4" name="Subtitle 2"/>
          <p:cNvSpPr txBox="1">
            <a:spLocks/>
          </p:cNvSpPr>
          <p:nvPr/>
        </p:nvSpPr>
        <p:spPr>
          <a:xfrm>
            <a:off x="447675" y="1371600"/>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7.1  Introduction</a:t>
            </a:r>
          </a:p>
        </p:txBody>
      </p:sp>
      <p:sp>
        <p:nvSpPr>
          <p:cNvPr id="6" name="Subtitle 2"/>
          <p:cNvSpPr txBox="1">
            <a:spLocks/>
          </p:cNvSpPr>
          <p:nvPr/>
        </p:nvSpPr>
        <p:spPr>
          <a:xfrm>
            <a:off x="447675" y="1905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Important Server Operating Systems</a:t>
            </a:r>
          </a:p>
        </p:txBody>
      </p:sp>
      <p:sp>
        <p:nvSpPr>
          <p:cNvPr id="7" name="Subtitle 2"/>
          <p:cNvSpPr txBox="1">
            <a:spLocks/>
          </p:cNvSpPr>
          <p:nvPr/>
        </p:nvSpPr>
        <p:spPr>
          <a:xfrm>
            <a:off x="447675" y="2438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Vulnerabilities and Patches</a:t>
            </a:r>
          </a:p>
        </p:txBody>
      </p:sp>
      <p:sp>
        <p:nvSpPr>
          <p:cNvPr id="8" name="Subtitle 2"/>
          <p:cNvSpPr txBox="1">
            <a:spLocks/>
          </p:cNvSpPr>
          <p:nvPr/>
        </p:nvSpPr>
        <p:spPr>
          <a:xfrm>
            <a:off x="447675" y="2971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Managing Users and Groups</a:t>
            </a:r>
          </a:p>
        </p:txBody>
      </p:sp>
      <p:sp>
        <p:nvSpPr>
          <p:cNvPr id="9" name="Subtitle 2"/>
          <p:cNvSpPr txBox="1">
            <a:spLocks/>
          </p:cNvSpPr>
          <p:nvPr/>
        </p:nvSpPr>
        <p:spPr>
          <a:xfrm>
            <a:off x="447675" y="3505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Managing Permissions</a:t>
            </a:r>
          </a:p>
        </p:txBody>
      </p:sp>
      <p:sp>
        <p:nvSpPr>
          <p:cNvPr id="10" name="Subtitle 2"/>
          <p:cNvSpPr txBox="1">
            <a:spLocks/>
          </p:cNvSpPr>
          <p:nvPr/>
        </p:nvSpPr>
        <p:spPr>
          <a:xfrm>
            <a:off x="447675" y="4038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Creating Strong Passwords</a:t>
            </a:r>
          </a:p>
        </p:txBody>
      </p:sp>
      <p:sp>
        <p:nvSpPr>
          <p:cNvPr id="11" name="Subtitle 2"/>
          <p:cNvSpPr txBox="1">
            <a:spLocks/>
          </p:cNvSpPr>
          <p:nvPr/>
        </p:nvSpPr>
        <p:spPr>
          <a:xfrm>
            <a:off x="447675" y="4572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Testing for Vulnerabilities</a:t>
            </a:r>
          </a:p>
        </p:txBody>
      </p:sp>
      <p:sp>
        <p:nvSpPr>
          <p:cNvPr id="12"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5</a:t>
            </a:fld>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What’s Next?</a:t>
            </a:r>
            <a:endParaRPr lang="en-US" dirty="0"/>
          </a:p>
        </p:txBody>
      </p:sp>
      <p:sp>
        <p:nvSpPr>
          <p:cNvPr id="4" name="Subtitle 2"/>
          <p:cNvSpPr txBox="1">
            <a:spLocks/>
          </p:cNvSpPr>
          <p:nvPr/>
        </p:nvSpPr>
        <p:spPr>
          <a:xfrm>
            <a:off x="447675" y="1371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7.1  Introduction</a:t>
            </a:r>
          </a:p>
        </p:txBody>
      </p:sp>
      <p:sp>
        <p:nvSpPr>
          <p:cNvPr id="6" name="Subtitle 2"/>
          <p:cNvSpPr txBox="1">
            <a:spLocks/>
          </p:cNvSpPr>
          <p:nvPr/>
        </p:nvSpPr>
        <p:spPr>
          <a:xfrm>
            <a:off x="447675" y="1905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Important Server Operating Systems</a:t>
            </a:r>
          </a:p>
        </p:txBody>
      </p:sp>
      <p:sp>
        <p:nvSpPr>
          <p:cNvPr id="7" name="Subtitle 2"/>
          <p:cNvSpPr txBox="1">
            <a:spLocks/>
          </p:cNvSpPr>
          <p:nvPr/>
        </p:nvSpPr>
        <p:spPr>
          <a:xfrm>
            <a:off x="447675" y="2438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Vulnerabilities and Patches</a:t>
            </a:r>
          </a:p>
        </p:txBody>
      </p:sp>
      <p:sp>
        <p:nvSpPr>
          <p:cNvPr id="8" name="Subtitle 2"/>
          <p:cNvSpPr txBox="1">
            <a:spLocks/>
          </p:cNvSpPr>
          <p:nvPr/>
        </p:nvSpPr>
        <p:spPr>
          <a:xfrm>
            <a:off x="447675" y="2971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Managing Users and Groups</a:t>
            </a:r>
          </a:p>
        </p:txBody>
      </p:sp>
      <p:sp>
        <p:nvSpPr>
          <p:cNvPr id="9" name="Subtitle 2"/>
          <p:cNvSpPr txBox="1">
            <a:spLocks/>
          </p:cNvSpPr>
          <p:nvPr/>
        </p:nvSpPr>
        <p:spPr>
          <a:xfrm>
            <a:off x="447675" y="3505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Managing Permissions</a:t>
            </a:r>
          </a:p>
        </p:txBody>
      </p:sp>
      <p:sp>
        <p:nvSpPr>
          <p:cNvPr id="10" name="Subtitle 2"/>
          <p:cNvSpPr txBox="1">
            <a:spLocks/>
          </p:cNvSpPr>
          <p:nvPr/>
        </p:nvSpPr>
        <p:spPr>
          <a:xfrm>
            <a:off x="447675" y="4038600"/>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7.6  Creating Strong Passwords</a:t>
            </a:r>
          </a:p>
        </p:txBody>
      </p:sp>
      <p:sp>
        <p:nvSpPr>
          <p:cNvPr id="11" name="Subtitle 2"/>
          <p:cNvSpPr txBox="1">
            <a:spLocks/>
          </p:cNvSpPr>
          <p:nvPr/>
        </p:nvSpPr>
        <p:spPr>
          <a:xfrm>
            <a:off x="447675" y="4572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Testing for Vulnerabilities</a:t>
            </a:r>
          </a:p>
        </p:txBody>
      </p:sp>
      <p:sp>
        <p:nvSpPr>
          <p:cNvPr id="12"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50</a:t>
            </a:fld>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Content Placeholder 1"/>
          <p:cNvSpPr>
            <a:spLocks noGrp="1"/>
          </p:cNvSpPr>
          <p:nvPr>
            <p:ph idx="1"/>
          </p:nvPr>
        </p:nvSpPr>
        <p:spPr/>
        <p:txBody>
          <a:bodyPr/>
          <a:lstStyle/>
          <a:p>
            <a:pPr eaLnBrk="1"/>
            <a:r>
              <a:rPr lang="en-US" b="1" smtClean="0"/>
              <a:t>Password Strength Policies (from Chapter 5)</a:t>
            </a:r>
          </a:p>
          <a:p>
            <a:pPr lvl="1" eaLnBrk="1"/>
            <a:r>
              <a:rPr lang="en-US" sz="2400" smtClean="0"/>
              <a:t>Password policies must be long and complex</a:t>
            </a:r>
          </a:p>
          <a:p>
            <a:pPr lvl="2" eaLnBrk="1"/>
            <a:r>
              <a:rPr lang="en-US" sz="2000" smtClean="0"/>
              <a:t>At least 8 characters long</a:t>
            </a:r>
          </a:p>
          <a:p>
            <a:pPr lvl="2" eaLnBrk="1"/>
            <a:r>
              <a:rPr lang="en-US" sz="2000" smtClean="0"/>
              <a:t>Change of case, not at beginning</a:t>
            </a:r>
          </a:p>
          <a:p>
            <a:pPr lvl="2" eaLnBrk="1"/>
            <a:r>
              <a:rPr lang="en-US" sz="2000" smtClean="0"/>
              <a:t>Digit (0 through 9), not at end</a:t>
            </a:r>
          </a:p>
          <a:p>
            <a:pPr lvl="2" eaLnBrk="1"/>
            <a:r>
              <a:rPr lang="en-US" sz="2000" smtClean="0"/>
              <a:t>Other keyboard character, not at end</a:t>
            </a:r>
          </a:p>
          <a:p>
            <a:pPr lvl="2" eaLnBrk="1"/>
            <a:r>
              <a:rPr lang="en-US" sz="2000" smtClean="0"/>
              <a:t>Example: tri6#Vial</a:t>
            </a:r>
          </a:p>
        </p:txBody>
      </p:sp>
      <p:sp>
        <p:nvSpPr>
          <p:cNvPr id="5" name="Title 4"/>
          <p:cNvSpPr>
            <a:spLocks noGrp="1"/>
          </p:cNvSpPr>
          <p:nvPr>
            <p:ph type="title"/>
          </p:nvPr>
        </p:nvSpPr>
        <p:spPr/>
        <p:txBody>
          <a:bodyPr/>
          <a:lstStyle/>
          <a:p>
            <a:pPr eaLnBrk="1" fontAlgn="auto" hangingPunct="1">
              <a:spcAft>
                <a:spcPts val="0"/>
              </a:spcAft>
              <a:defRPr/>
            </a:pPr>
            <a:r>
              <a:rPr lang="en-US" dirty="0" smtClean="0"/>
              <a:t>7.6: Password Policies</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51</a:t>
            </a:fld>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Content Placeholder 13"/>
          <p:cNvSpPr>
            <a:spLocks noGrp="1"/>
          </p:cNvSpPr>
          <p:nvPr>
            <p:ph idx="1"/>
          </p:nvPr>
        </p:nvSpPr>
        <p:spPr>
          <a:xfrm>
            <a:off x="457200" y="1481138"/>
            <a:ext cx="8458200" cy="3700462"/>
          </a:xfrm>
        </p:spPr>
        <p:txBody>
          <a:bodyPr/>
          <a:lstStyle/>
          <a:p>
            <a:r>
              <a:rPr lang="en-US" smtClean="0"/>
              <a:t>Password is hashed and then stored</a:t>
            </a:r>
          </a:p>
          <a:p>
            <a:pPr lvl="1"/>
            <a:r>
              <a:rPr lang="en-US" smtClean="0"/>
              <a:t>Plaintext: 123456</a:t>
            </a:r>
          </a:p>
          <a:p>
            <a:pPr lvl="1"/>
            <a:r>
              <a:rPr lang="en-US" smtClean="0"/>
              <a:t>MD5 Hash: E10ADC3949BA59ABBE56E057F20F883E</a:t>
            </a:r>
          </a:p>
          <a:p>
            <a:r>
              <a:rPr lang="en-US" smtClean="0"/>
              <a:t>Windows password hashes are stored in the security accounts manager (SAM)</a:t>
            </a:r>
          </a:p>
          <a:p>
            <a:r>
              <a:rPr lang="en-US" smtClean="0"/>
              <a:t>Shadow files separate password hashes from other user information and restrict access</a:t>
            </a:r>
          </a:p>
        </p:txBody>
      </p:sp>
      <p:sp>
        <p:nvSpPr>
          <p:cNvPr id="5" name="Title 4"/>
          <p:cNvSpPr>
            <a:spLocks noGrp="1"/>
          </p:cNvSpPr>
          <p:nvPr>
            <p:ph type="title"/>
          </p:nvPr>
        </p:nvSpPr>
        <p:spPr/>
        <p:txBody>
          <a:bodyPr/>
          <a:lstStyle/>
          <a:p>
            <a:pPr eaLnBrk="1" fontAlgn="auto" hangingPunct="1">
              <a:spcAft>
                <a:spcPts val="0"/>
              </a:spcAft>
              <a:defRPr/>
            </a:pPr>
            <a:r>
              <a:rPr lang="en-US" dirty="0" smtClean="0"/>
              <a:t>7.6: Creating Password Hash</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52</a:t>
            </a:fld>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7.6: Password Hashes for “123456”</a:t>
            </a:r>
            <a:endParaRPr lang="en-US" dirty="0"/>
          </a:p>
        </p:txBody>
      </p:sp>
      <p:pic>
        <p:nvPicPr>
          <p:cNvPr id="69637" name="Picture 2"/>
          <p:cNvPicPr>
            <a:picLocks noChangeAspect="1" noChangeArrowheads="1"/>
          </p:cNvPicPr>
          <p:nvPr/>
        </p:nvPicPr>
        <p:blipFill>
          <a:blip r:embed="rId2">
            <a:extLst>
              <a:ext uri="{28A0092B-C50C-407E-A947-70E740481C1C}">
                <a14:useLocalDpi xmlns:a14="http://schemas.microsoft.com/office/drawing/2010/main" val="0"/>
              </a:ext>
            </a:extLst>
          </a:blip>
          <a:srcRect l="12477" t="19398" r="15057" b="7741"/>
          <a:stretch>
            <a:fillRect/>
          </a:stretch>
        </p:blipFill>
        <p:spPr bwMode="auto">
          <a:xfrm>
            <a:off x="228600" y="1781175"/>
            <a:ext cx="8763000" cy="2901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53</a:t>
            </a:fld>
            <a:endParaRPr 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Content Placeholder 5"/>
          <p:cNvSpPr>
            <a:spLocks noGrp="1"/>
          </p:cNvSpPr>
          <p:nvPr>
            <p:ph idx="1"/>
          </p:nvPr>
        </p:nvSpPr>
        <p:spPr/>
        <p:txBody>
          <a:bodyPr/>
          <a:lstStyle/>
          <a:p>
            <a:r>
              <a:rPr lang="en-US" dirty="0" smtClean="0"/>
              <a:t>Try all possible passwords</a:t>
            </a:r>
          </a:p>
          <a:p>
            <a:pPr lvl="2"/>
            <a:r>
              <a:rPr lang="en-US" dirty="0" smtClean="0"/>
              <a:t>Try all 1-character passwords (e.g., a, b, c)</a:t>
            </a:r>
          </a:p>
          <a:p>
            <a:pPr lvl="2"/>
            <a:r>
              <a:rPr lang="en-US" dirty="0" smtClean="0"/>
              <a:t>Try all 2-character passwords (e.g., </a:t>
            </a:r>
            <a:r>
              <a:rPr lang="en-US" dirty="0" err="1" smtClean="0"/>
              <a:t>aa</a:t>
            </a:r>
            <a:r>
              <a:rPr lang="en-US" dirty="0" smtClean="0"/>
              <a:t>, </a:t>
            </a:r>
            <a:r>
              <a:rPr lang="en-US" dirty="0" err="1" smtClean="0"/>
              <a:t>ab</a:t>
            </a:r>
            <a:r>
              <a:rPr lang="en-US" dirty="0" smtClean="0"/>
              <a:t>, bb)</a:t>
            </a:r>
          </a:p>
          <a:p>
            <a:pPr lvl="2"/>
            <a:r>
              <a:rPr lang="en-US" dirty="0" smtClean="0"/>
              <a:t>Etc.</a:t>
            </a:r>
          </a:p>
          <a:p>
            <a:r>
              <a:rPr lang="en-US" dirty="0" smtClean="0"/>
              <a:t>Broader </a:t>
            </a:r>
            <a:r>
              <a:rPr lang="en-US" i="1" dirty="0" smtClean="0"/>
              <a:t>character set </a:t>
            </a:r>
            <a:r>
              <a:rPr lang="en-US" dirty="0" smtClean="0"/>
              <a:t>increases the number of possible combinations</a:t>
            </a:r>
          </a:p>
          <a:p>
            <a:r>
              <a:rPr lang="en-US" i="1" dirty="0" smtClean="0"/>
              <a:t>Password length </a:t>
            </a:r>
            <a:r>
              <a:rPr lang="en-US" dirty="0" smtClean="0"/>
              <a:t>increases the number of possible combinations</a:t>
            </a:r>
          </a:p>
          <a:p>
            <a:endParaRPr lang="en-US" dirty="0"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7.6: Brute-Force Guessing</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54</a:t>
            </a:fld>
            <a:endParaRPr 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457200"/>
            <a:ext cx="8229600" cy="838200"/>
          </a:xfrm>
        </p:spPr>
        <p:txBody>
          <a:bodyPr>
            <a:noAutofit/>
          </a:bodyPr>
          <a:lstStyle/>
          <a:p>
            <a:pPr eaLnBrk="1" fontAlgn="auto" hangingPunct="1">
              <a:spcAft>
                <a:spcPts val="0"/>
              </a:spcAft>
              <a:defRPr/>
            </a:pPr>
            <a:r>
              <a:rPr lang="en-US" sz="2800" dirty="0" smtClean="0"/>
              <a:t>7.6: Password Complexity and Length are Both Crucial</a:t>
            </a:r>
            <a:endParaRPr lang="en-US" sz="2800" dirty="0"/>
          </a:p>
        </p:txBody>
      </p:sp>
      <p:graphicFrame>
        <p:nvGraphicFramePr>
          <p:cNvPr id="7" name="Table 6"/>
          <p:cNvGraphicFramePr>
            <a:graphicFrameLocks noGrp="1"/>
          </p:cNvGraphicFramePr>
          <p:nvPr/>
        </p:nvGraphicFramePr>
        <p:xfrm>
          <a:off x="152400" y="1600200"/>
          <a:ext cx="8839200" cy="3441700"/>
        </p:xfrm>
        <a:graphic>
          <a:graphicData uri="http://schemas.openxmlformats.org/drawingml/2006/table">
            <a:tbl>
              <a:tblPr/>
              <a:tblGrid>
                <a:gridCol w="1766888"/>
                <a:gridCol w="1662112"/>
                <a:gridCol w="1873250"/>
                <a:gridCol w="1860550"/>
                <a:gridCol w="1676400"/>
              </a:tblGrid>
              <a:tr h="1555750">
                <a:tc>
                  <a:txBody>
                    <a:bodyPr/>
                    <a:lstStyle/>
                    <a:p>
                      <a:pPr marL="0" marR="0" lvl="0" indent="0" algn="ctr" defTabSz="914400" rtl="0" eaLnBrk="1" fontAlgn="base" latinLnBrk="0" hangingPunct="0">
                        <a:lnSpc>
                          <a:spcPct val="100000"/>
                        </a:lnSpc>
                        <a:spcBef>
                          <a:spcPts val="900"/>
                        </a:spcBef>
                        <a:spcAft>
                          <a:spcPts val="300"/>
                        </a:spcAft>
                        <a:buClrTx/>
                        <a:buSzTx/>
                        <a:buFontTx/>
                        <a:buNone/>
                        <a:tabLst/>
                      </a:pPr>
                      <a:r>
                        <a:rPr kumimoji="0" lang="en-US" sz="1800" b="0" i="0" u="none" strike="noStrike" cap="none" normalizeH="0" baseline="0" smtClean="0">
                          <a:ln>
                            <a:noFill/>
                          </a:ln>
                          <a:solidFill>
                            <a:srgbClr val="FFFFFF"/>
                          </a:solidFill>
                          <a:effectLst/>
                          <a:latin typeface="Arial" charset="0"/>
                          <a:cs typeface="Times New Roman" pitchFamily="18" charset="0"/>
                        </a:rPr>
                        <a:t>Password Length in Characters</a:t>
                      </a:r>
                      <a:endParaRPr kumimoji="0" lang="en-US" sz="1800" b="1" i="0" u="none" strike="noStrike" cap="none" normalizeH="0" baseline="0" smtClean="0">
                        <a:ln>
                          <a:noFill/>
                        </a:ln>
                        <a:solidFill>
                          <a:srgbClr val="0000FF"/>
                        </a:solidFill>
                        <a:effectLst/>
                        <a:latin typeface="Arial" charset="0"/>
                        <a:cs typeface="Times New Roman" pitchFamily="18" charset="0"/>
                      </a:endParaRPr>
                    </a:p>
                  </a:txBody>
                  <a:tcPr marL="112328" marR="112328" marT="0" marB="0" horzOverflow="overflow">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a:noFill/>
                    </a:lnB>
                    <a:lnTlToBr>
                      <a:noFill/>
                    </a:lnTlToBr>
                    <a:lnBlToTr>
                      <a:noFill/>
                    </a:lnBlToTr>
                    <a:solidFill>
                      <a:srgbClr val="808080"/>
                    </a:solidFill>
                  </a:tcPr>
                </a:tc>
                <a:tc>
                  <a:txBody>
                    <a:bodyPr/>
                    <a:lstStyle/>
                    <a:p>
                      <a:pPr marL="0" marR="0" lvl="0" indent="0" algn="r" defTabSz="914400" rtl="0" eaLnBrk="1" fontAlgn="base" latinLnBrk="0" hangingPunct="0">
                        <a:lnSpc>
                          <a:spcPct val="100000"/>
                        </a:lnSpc>
                        <a:spcBef>
                          <a:spcPts val="900"/>
                        </a:spcBef>
                        <a:spcAft>
                          <a:spcPts val="300"/>
                        </a:spcAft>
                        <a:buClrTx/>
                        <a:buSzTx/>
                        <a:buFontTx/>
                        <a:buNone/>
                        <a:tabLst/>
                      </a:pPr>
                      <a:r>
                        <a:rPr kumimoji="0" lang="en-US" sz="1800" b="0" i="0" u="none" strike="noStrike" cap="none" normalizeH="0" baseline="0" smtClean="0">
                          <a:ln>
                            <a:noFill/>
                          </a:ln>
                          <a:solidFill>
                            <a:srgbClr val="FFFFFF"/>
                          </a:solidFill>
                          <a:effectLst/>
                          <a:latin typeface="Arial" charset="0"/>
                          <a:cs typeface="Times New Roman" pitchFamily="18" charset="0"/>
                        </a:rPr>
                        <a:t>Low Complexity:</a:t>
                      </a:r>
                      <a:br>
                        <a:rPr kumimoji="0" lang="en-US" sz="1800" b="0" i="0" u="none" strike="noStrike" cap="none" normalizeH="0" baseline="0" smtClean="0">
                          <a:ln>
                            <a:noFill/>
                          </a:ln>
                          <a:solidFill>
                            <a:srgbClr val="FFFFFF"/>
                          </a:solidFill>
                          <a:effectLst/>
                          <a:latin typeface="Arial" charset="0"/>
                          <a:cs typeface="Times New Roman" pitchFamily="18" charset="0"/>
                        </a:rPr>
                      </a:br>
                      <a:r>
                        <a:rPr kumimoji="0" lang="en-US" sz="1800" b="0" i="0" u="none" strike="noStrike" cap="none" normalizeH="0" baseline="0" smtClean="0">
                          <a:ln>
                            <a:noFill/>
                          </a:ln>
                          <a:solidFill>
                            <a:srgbClr val="FFFFFF"/>
                          </a:solidFill>
                          <a:effectLst/>
                          <a:latin typeface="Arial" charset="0"/>
                          <a:cs typeface="Times New Roman" pitchFamily="18" charset="0"/>
                        </a:rPr>
                        <a:t>Alphabetic, No Case (N=26)</a:t>
                      </a:r>
                      <a:endParaRPr kumimoji="0" lang="en-US" sz="1800" b="1" i="0" u="none" strike="noStrike" cap="none" normalizeH="0" baseline="0" smtClean="0">
                        <a:ln>
                          <a:noFill/>
                        </a:ln>
                        <a:solidFill>
                          <a:srgbClr val="0000FF"/>
                        </a:solidFill>
                        <a:effectLst/>
                        <a:latin typeface="Arial" charset="0"/>
                        <a:cs typeface="Times New Roman" pitchFamily="18" charset="0"/>
                      </a:endParaRPr>
                    </a:p>
                  </a:txBody>
                  <a:tcPr marL="112328" marR="112328" marT="0" marB="0" horzOverflow="overflow">
                    <a:lnL>
                      <a:noFill/>
                    </a:lnL>
                    <a:lnR>
                      <a:noFill/>
                    </a:lnR>
                    <a:lnT w="19050" cap="flat" cmpd="sng" algn="ctr">
                      <a:solidFill>
                        <a:srgbClr val="000000"/>
                      </a:solidFill>
                      <a:prstDash val="solid"/>
                      <a:round/>
                      <a:headEnd type="none" w="med" len="med"/>
                      <a:tailEnd type="none" w="med" len="med"/>
                    </a:lnT>
                    <a:lnB>
                      <a:noFill/>
                    </a:lnB>
                    <a:lnTlToBr>
                      <a:noFill/>
                    </a:lnTlToBr>
                    <a:lnBlToTr>
                      <a:noFill/>
                    </a:lnBlToTr>
                    <a:solidFill>
                      <a:srgbClr val="808080"/>
                    </a:solidFill>
                  </a:tcPr>
                </a:tc>
                <a:tc>
                  <a:txBody>
                    <a:bodyPr/>
                    <a:lstStyle/>
                    <a:p>
                      <a:pPr marL="0" marR="0" lvl="0" indent="0" algn="r" defTabSz="914400" rtl="0" eaLnBrk="1" fontAlgn="base" latinLnBrk="0" hangingPunct="0">
                        <a:lnSpc>
                          <a:spcPct val="100000"/>
                        </a:lnSpc>
                        <a:spcBef>
                          <a:spcPts val="900"/>
                        </a:spcBef>
                        <a:spcAft>
                          <a:spcPts val="300"/>
                        </a:spcAft>
                        <a:buClrTx/>
                        <a:buSzTx/>
                        <a:buFontTx/>
                        <a:buNone/>
                        <a:tabLst/>
                      </a:pPr>
                      <a:r>
                        <a:rPr kumimoji="0" lang="en-US" sz="1800" b="0" i="0" u="none" strike="noStrike" cap="none" normalizeH="0" baseline="0" smtClean="0">
                          <a:ln>
                            <a:noFill/>
                          </a:ln>
                          <a:solidFill>
                            <a:srgbClr val="FFFFFF"/>
                          </a:solidFill>
                          <a:effectLst/>
                          <a:latin typeface="Arial" charset="0"/>
                          <a:cs typeface="Times New Roman" pitchFamily="18" charset="0"/>
                        </a:rPr>
                        <a:t>Alphabetic, Case-Sensitive (N=52)</a:t>
                      </a:r>
                      <a:endParaRPr kumimoji="0" lang="en-US" sz="1800" b="1" i="0" u="none" strike="noStrike" cap="none" normalizeH="0" baseline="0" smtClean="0">
                        <a:ln>
                          <a:noFill/>
                        </a:ln>
                        <a:solidFill>
                          <a:srgbClr val="0000FF"/>
                        </a:solidFill>
                        <a:effectLst/>
                        <a:latin typeface="Arial" charset="0"/>
                        <a:cs typeface="Times New Roman" pitchFamily="18" charset="0"/>
                      </a:endParaRPr>
                    </a:p>
                  </a:txBody>
                  <a:tcPr marL="112328" marR="112328" marT="0" marB="0" horzOverflow="overflow">
                    <a:lnL>
                      <a:noFill/>
                    </a:lnL>
                    <a:lnR>
                      <a:noFill/>
                    </a:lnR>
                    <a:lnT w="19050" cap="flat" cmpd="sng" algn="ctr">
                      <a:solidFill>
                        <a:srgbClr val="000000"/>
                      </a:solidFill>
                      <a:prstDash val="solid"/>
                      <a:round/>
                      <a:headEnd type="none" w="med" len="med"/>
                      <a:tailEnd type="none" w="med" len="med"/>
                    </a:lnT>
                    <a:lnB>
                      <a:noFill/>
                    </a:lnB>
                    <a:lnTlToBr>
                      <a:noFill/>
                    </a:lnTlToBr>
                    <a:lnBlToTr>
                      <a:noFill/>
                    </a:lnBlToTr>
                    <a:solidFill>
                      <a:srgbClr val="808080"/>
                    </a:solidFill>
                  </a:tcPr>
                </a:tc>
                <a:tc>
                  <a:txBody>
                    <a:bodyPr/>
                    <a:lstStyle/>
                    <a:p>
                      <a:pPr marL="0" marR="0" lvl="0" indent="0" algn="r" defTabSz="914400" rtl="0" eaLnBrk="1" fontAlgn="base" latinLnBrk="0" hangingPunct="0">
                        <a:lnSpc>
                          <a:spcPct val="100000"/>
                        </a:lnSpc>
                        <a:spcBef>
                          <a:spcPts val="900"/>
                        </a:spcBef>
                        <a:spcAft>
                          <a:spcPts val="300"/>
                        </a:spcAft>
                        <a:buClrTx/>
                        <a:buSzTx/>
                        <a:buFontTx/>
                        <a:buNone/>
                        <a:tabLst/>
                      </a:pPr>
                      <a:r>
                        <a:rPr kumimoji="0" lang="en-US" sz="1800" b="0" i="0" u="none" strike="noStrike" cap="none" normalizeH="0" baseline="0" smtClean="0">
                          <a:ln>
                            <a:noFill/>
                          </a:ln>
                          <a:solidFill>
                            <a:srgbClr val="FFFFFF"/>
                          </a:solidFill>
                          <a:effectLst/>
                          <a:latin typeface="Arial" charset="0"/>
                          <a:cs typeface="Times New Roman" pitchFamily="18" charset="0"/>
                        </a:rPr>
                        <a:t>Alphanumeric: Letters and Digits (N=62)</a:t>
                      </a:r>
                      <a:endParaRPr kumimoji="0" lang="en-US" sz="1800" b="1" i="0" u="none" strike="noStrike" cap="none" normalizeH="0" baseline="0" smtClean="0">
                        <a:ln>
                          <a:noFill/>
                        </a:ln>
                        <a:solidFill>
                          <a:srgbClr val="0000FF"/>
                        </a:solidFill>
                        <a:effectLst/>
                        <a:latin typeface="Arial" charset="0"/>
                        <a:cs typeface="Times New Roman" pitchFamily="18" charset="0"/>
                      </a:endParaRPr>
                    </a:p>
                  </a:txBody>
                  <a:tcPr marL="112328" marR="112328" marT="0" marB="0" horzOverflow="overflow">
                    <a:lnL>
                      <a:noFill/>
                    </a:lnL>
                    <a:lnR>
                      <a:noFill/>
                    </a:lnR>
                    <a:lnT w="19050" cap="flat" cmpd="sng" algn="ctr">
                      <a:solidFill>
                        <a:srgbClr val="000000"/>
                      </a:solidFill>
                      <a:prstDash val="solid"/>
                      <a:round/>
                      <a:headEnd type="none" w="med" len="med"/>
                      <a:tailEnd type="none" w="med" len="med"/>
                    </a:lnT>
                    <a:lnB>
                      <a:noFill/>
                    </a:lnB>
                    <a:lnTlToBr>
                      <a:noFill/>
                    </a:lnTlToBr>
                    <a:lnBlToTr>
                      <a:noFill/>
                    </a:lnBlToTr>
                    <a:solidFill>
                      <a:srgbClr val="808080"/>
                    </a:solidFill>
                  </a:tcPr>
                </a:tc>
                <a:tc>
                  <a:txBody>
                    <a:bodyPr/>
                    <a:lstStyle/>
                    <a:p>
                      <a:pPr marL="0" marR="0" lvl="0" indent="0" algn="r" defTabSz="914400" rtl="0" eaLnBrk="1" fontAlgn="base" latinLnBrk="0" hangingPunct="0">
                        <a:lnSpc>
                          <a:spcPct val="100000"/>
                        </a:lnSpc>
                        <a:spcBef>
                          <a:spcPts val="900"/>
                        </a:spcBef>
                        <a:spcAft>
                          <a:spcPts val="300"/>
                        </a:spcAft>
                        <a:buClrTx/>
                        <a:buSzTx/>
                        <a:buFontTx/>
                        <a:buNone/>
                        <a:tabLst/>
                      </a:pPr>
                      <a:r>
                        <a:rPr kumimoji="0" lang="en-US" sz="1800" b="0" i="0" u="none" strike="noStrike" cap="none" normalizeH="0" baseline="0" smtClean="0">
                          <a:ln>
                            <a:noFill/>
                          </a:ln>
                          <a:solidFill>
                            <a:srgbClr val="FFFFFF"/>
                          </a:solidFill>
                          <a:effectLst/>
                          <a:latin typeface="Arial" charset="0"/>
                          <a:cs typeface="Times New Roman" pitchFamily="18" charset="0"/>
                        </a:rPr>
                        <a:t>High Complexity:</a:t>
                      </a:r>
                      <a:br>
                        <a:rPr kumimoji="0" lang="en-US" sz="1800" b="0" i="0" u="none" strike="noStrike" cap="none" normalizeH="0" baseline="0" smtClean="0">
                          <a:ln>
                            <a:noFill/>
                          </a:ln>
                          <a:solidFill>
                            <a:srgbClr val="FFFFFF"/>
                          </a:solidFill>
                          <a:effectLst/>
                          <a:latin typeface="Arial" charset="0"/>
                          <a:cs typeface="Times New Roman" pitchFamily="18" charset="0"/>
                        </a:rPr>
                      </a:br>
                      <a:r>
                        <a:rPr kumimoji="0" lang="en-US" sz="1800" b="0" i="0" u="none" strike="noStrike" cap="none" normalizeH="0" baseline="0" smtClean="0">
                          <a:ln>
                            <a:noFill/>
                          </a:ln>
                          <a:solidFill>
                            <a:srgbClr val="FFFFFF"/>
                          </a:solidFill>
                          <a:effectLst/>
                          <a:latin typeface="Arial" charset="0"/>
                          <a:cs typeface="Times New Roman" pitchFamily="18" charset="0"/>
                        </a:rPr>
                        <a:t>All Keyboard Characters (N=80)</a:t>
                      </a:r>
                      <a:endParaRPr kumimoji="0" lang="en-US" sz="1800" b="1" i="0" u="none" strike="noStrike" cap="none" normalizeH="0" baseline="0" smtClean="0">
                        <a:ln>
                          <a:noFill/>
                        </a:ln>
                        <a:solidFill>
                          <a:srgbClr val="0000FF"/>
                        </a:solidFill>
                        <a:effectLst/>
                        <a:latin typeface="Arial" charset="0"/>
                        <a:cs typeface="Times New Roman" pitchFamily="18" charset="0"/>
                      </a:endParaRPr>
                    </a:p>
                  </a:txBody>
                  <a:tcPr marL="112328" marR="112328" marT="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lnTlToBr>
                      <a:noFill/>
                    </a:lnTlToBr>
                    <a:lnBlToTr>
                      <a:noFill/>
                    </a:lnBlToTr>
                    <a:solidFill>
                      <a:srgbClr val="808080"/>
                    </a:solidFill>
                  </a:tcPr>
                </a:tc>
              </a:tr>
              <a:tr h="311150">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1</a:t>
                      </a:r>
                    </a:p>
                  </a:txBody>
                  <a:tcPr marL="112328" marR="112328"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26</a:t>
                      </a:r>
                    </a:p>
                  </a:txBody>
                  <a:tcPr marL="112328" marR="112328" marT="0" marB="0"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52</a:t>
                      </a:r>
                    </a:p>
                  </a:txBody>
                  <a:tcPr marL="112328" marR="112328" marT="0" marB="0"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62</a:t>
                      </a:r>
                    </a:p>
                  </a:txBody>
                  <a:tcPr marL="112328" marR="112328" marT="0" marB="0"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80</a:t>
                      </a:r>
                    </a:p>
                  </a:txBody>
                  <a:tcPr marL="112328" marR="112328"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311150">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2</a:t>
                      </a:r>
                    </a:p>
                  </a:txBody>
                  <a:tcPr marL="112328" marR="112328"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676</a:t>
                      </a:r>
                    </a:p>
                  </a:txBody>
                  <a:tcPr marL="112328" marR="112328" marT="0" marB="0"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2,704</a:t>
                      </a:r>
                    </a:p>
                  </a:txBody>
                  <a:tcPr marL="112328" marR="112328" marT="0" marB="0"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3,844</a:t>
                      </a:r>
                    </a:p>
                  </a:txBody>
                  <a:tcPr marL="112328" marR="112328" marT="0" marB="0"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6,400</a:t>
                      </a:r>
                    </a:p>
                  </a:txBody>
                  <a:tcPr marL="112328" marR="112328"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311150">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4</a:t>
                      </a:r>
                    </a:p>
                  </a:txBody>
                  <a:tcPr marL="112328" marR="112328"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456,976</a:t>
                      </a:r>
                    </a:p>
                  </a:txBody>
                  <a:tcPr marL="112328" marR="112328" marT="0" marB="0"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7,311,616</a:t>
                      </a:r>
                    </a:p>
                  </a:txBody>
                  <a:tcPr marL="112328" marR="112328" marT="0" marB="0"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14,776,336</a:t>
                      </a:r>
                    </a:p>
                  </a:txBody>
                  <a:tcPr marL="112328" marR="112328" marT="0" marB="0"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40,960,000</a:t>
                      </a:r>
                    </a:p>
                  </a:txBody>
                  <a:tcPr marL="112328" marR="112328"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330200">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6</a:t>
                      </a:r>
                    </a:p>
                  </a:txBody>
                  <a:tcPr marL="112328" marR="112328"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308,915,776</a:t>
                      </a:r>
                    </a:p>
                  </a:txBody>
                  <a:tcPr marL="112328" marR="112328" marT="0" marB="0"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19,770,609,664</a:t>
                      </a:r>
                    </a:p>
                  </a:txBody>
                  <a:tcPr marL="112328" marR="112328" marT="0" marB="0"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56,800,235,584</a:t>
                      </a:r>
                    </a:p>
                  </a:txBody>
                  <a:tcPr marL="112328" marR="112328" marT="0" marB="0"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2.62144E+11</a:t>
                      </a:r>
                    </a:p>
                  </a:txBody>
                  <a:tcPr marL="112328" marR="112328"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311150">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8</a:t>
                      </a:r>
                    </a:p>
                  </a:txBody>
                  <a:tcPr marL="112328" marR="112328"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2.08827E+11</a:t>
                      </a:r>
                    </a:p>
                  </a:txBody>
                  <a:tcPr marL="112328" marR="112328" marT="0" marB="0"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5.34597E+13</a:t>
                      </a:r>
                    </a:p>
                  </a:txBody>
                  <a:tcPr marL="112328" marR="112328" marT="0" marB="0"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2.1834E+14</a:t>
                      </a:r>
                    </a:p>
                  </a:txBody>
                  <a:tcPr marL="112328" marR="112328" marT="0" marB="0"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1.67772E+15</a:t>
                      </a:r>
                    </a:p>
                  </a:txBody>
                  <a:tcPr marL="112328" marR="112328"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311150">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10</a:t>
                      </a:r>
                    </a:p>
                  </a:txBody>
                  <a:tcPr marL="112328" marR="112328" marT="0" marB="0" horzOverflow="overflow">
                    <a:lnL w="1905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1.41167E+14</a:t>
                      </a:r>
                    </a:p>
                  </a:txBody>
                  <a:tcPr marL="112328" marR="112328" marT="0" marB="0" horzOverflow="overflow">
                    <a:lnL>
                      <a:noFill/>
                    </a:lnL>
                    <a:lnR>
                      <a:noFill/>
                    </a:lnR>
                    <a:lnT>
                      <a:noFill/>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1.44555E+17</a:t>
                      </a:r>
                    </a:p>
                  </a:txBody>
                  <a:tcPr marL="112328" marR="112328" marT="0" marB="0" horzOverflow="overflow">
                    <a:lnL>
                      <a:noFill/>
                    </a:lnL>
                    <a:lnR>
                      <a:noFill/>
                    </a:lnR>
                    <a:lnT>
                      <a:noFill/>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8.39299E+17</a:t>
                      </a:r>
                    </a:p>
                  </a:txBody>
                  <a:tcPr marL="112328" marR="112328" marT="0" marB="0" horzOverflow="overflow">
                    <a:lnL>
                      <a:noFill/>
                    </a:lnL>
                    <a:lnR>
                      <a:noFill/>
                    </a:lnR>
                    <a:lnT>
                      <a:noFill/>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1.07374E+19</a:t>
                      </a:r>
                    </a:p>
                  </a:txBody>
                  <a:tcPr marL="112328" marR="112328" marT="0" marB="0" horzOverflow="overflow">
                    <a:lnL>
                      <a:noFill/>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71724" name="Rectangle 7"/>
          <p:cNvSpPr>
            <a:spLocks noChangeArrowheads="1"/>
          </p:cNvSpPr>
          <p:nvPr/>
        </p:nvSpPr>
        <p:spPr bwMode="auto">
          <a:xfrm>
            <a:off x="228600" y="5257800"/>
            <a:ext cx="83820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hangingPunct="0"/>
            <a:r>
              <a:rPr lang="en-US">
                <a:latin typeface="Lucida Sans Unicode" pitchFamily="34" charset="0"/>
              </a:rPr>
              <a:t>Note: On average, an attacker will have to try half of all combinations.</a:t>
            </a:r>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55</a:t>
            </a:fld>
            <a:endParaRPr 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7.6: Sample Dictionary File</a:t>
            </a:r>
            <a:endParaRPr lang="en-US" dirty="0"/>
          </a:p>
        </p:txBody>
      </p:sp>
      <p:pic>
        <p:nvPicPr>
          <p:cNvPr id="7270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7594" y="1447800"/>
            <a:ext cx="3147406" cy="4825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56</a:t>
            </a:fld>
            <a:endParaRPr 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Content Placeholder 1"/>
          <p:cNvSpPr>
            <a:spLocks noGrp="1"/>
          </p:cNvSpPr>
          <p:nvPr>
            <p:ph idx="1"/>
          </p:nvPr>
        </p:nvSpPr>
        <p:spPr/>
        <p:txBody>
          <a:bodyPr/>
          <a:lstStyle/>
          <a:p>
            <a:pPr eaLnBrk="1"/>
            <a:r>
              <a:rPr lang="en-US" dirty="0" smtClean="0"/>
              <a:t>Dictionary attacks</a:t>
            </a:r>
          </a:p>
          <a:p>
            <a:pPr lvl="1" eaLnBrk="1"/>
            <a:r>
              <a:rPr lang="en-US" dirty="0"/>
              <a:t>M</a:t>
            </a:r>
            <a:r>
              <a:rPr lang="en-US" dirty="0" smtClean="0"/>
              <a:t>any people do not choose random passwords</a:t>
            </a:r>
          </a:p>
          <a:p>
            <a:pPr lvl="1" eaLnBrk="1"/>
            <a:r>
              <a:rPr lang="en-US" dirty="0" smtClean="0"/>
              <a:t>Dictionary attacks on common word passwords are almost instantaneous</a:t>
            </a:r>
          </a:p>
          <a:p>
            <a:pPr lvl="2" eaLnBrk="1"/>
            <a:r>
              <a:rPr lang="en-US" dirty="0" smtClean="0"/>
              <a:t>Names of people, places, pets</a:t>
            </a:r>
          </a:p>
          <a:p>
            <a:pPr lvl="2" eaLnBrk="1"/>
            <a:r>
              <a:rPr lang="en-US" dirty="0" smtClean="0"/>
              <a:t>Names of sports teams, music, slang, dates, phone numbers, profanity, etc.</a:t>
            </a:r>
          </a:p>
        </p:txBody>
      </p:sp>
      <p:sp>
        <p:nvSpPr>
          <p:cNvPr id="5" name="Title 4"/>
          <p:cNvSpPr>
            <a:spLocks noGrp="1"/>
          </p:cNvSpPr>
          <p:nvPr>
            <p:ph type="title"/>
          </p:nvPr>
        </p:nvSpPr>
        <p:spPr/>
        <p:txBody>
          <a:bodyPr/>
          <a:lstStyle/>
          <a:p>
            <a:pPr eaLnBrk="1" fontAlgn="auto" hangingPunct="1">
              <a:spcAft>
                <a:spcPts val="0"/>
              </a:spcAft>
              <a:defRPr/>
            </a:pPr>
            <a:r>
              <a:rPr lang="en-US" dirty="0" smtClean="0"/>
              <a:t>7.6: Dictionary Attacks</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57</a:t>
            </a:fld>
            <a:endParaRPr lang="en-US"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Content Placeholder 5"/>
          <p:cNvSpPr>
            <a:spLocks noGrp="1"/>
          </p:cNvSpPr>
          <p:nvPr>
            <p:ph idx="1"/>
          </p:nvPr>
        </p:nvSpPr>
        <p:spPr>
          <a:xfrm>
            <a:off x="457200" y="1295400"/>
            <a:ext cx="8382000" cy="4876800"/>
          </a:xfrm>
        </p:spPr>
        <p:txBody>
          <a:bodyPr/>
          <a:lstStyle/>
          <a:p>
            <a:pPr>
              <a:spcBef>
                <a:spcPts val="600"/>
              </a:spcBef>
              <a:buFont typeface="Wingdings 3" pitchFamily="18" charset="2"/>
              <a:buNone/>
            </a:pPr>
            <a:r>
              <a:rPr lang="en-US" sz="2000" b="1" dirty="0" smtClean="0"/>
              <a:t>Mangling Rules:</a:t>
            </a:r>
          </a:p>
          <a:p>
            <a:pPr>
              <a:spcBef>
                <a:spcPts val="600"/>
              </a:spcBef>
              <a:buFont typeface="Wingdings 3" pitchFamily="18" charset="2"/>
              <a:buNone/>
            </a:pPr>
            <a:r>
              <a:rPr lang="en-US" sz="2000" dirty="0" smtClean="0"/>
              <a:t>• Adding numbers (1password, password1, 1492password, etc.)</a:t>
            </a:r>
          </a:p>
          <a:p>
            <a:pPr>
              <a:spcBef>
                <a:spcPts val="600"/>
              </a:spcBef>
              <a:buFont typeface="Wingdings 3" pitchFamily="18" charset="2"/>
              <a:buNone/>
            </a:pPr>
            <a:r>
              <a:rPr lang="en-US" sz="2000" dirty="0" smtClean="0"/>
              <a:t>• Reverse spelling (</a:t>
            </a:r>
            <a:r>
              <a:rPr lang="en-US" sz="2000" dirty="0" err="1" smtClean="0"/>
              <a:t>drowssap</a:t>
            </a:r>
            <a:r>
              <a:rPr lang="en-US" sz="2000" dirty="0" smtClean="0"/>
              <a:t>)</a:t>
            </a:r>
          </a:p>
          <a:p>
            <a:pPr>
              <a:spcBef>
                <a:spcPts val="600"/>
              </a:spcBef>
              <a:buFont typeface="Wingdings 3" pitchFamily="18" charset="2"/>
              <a:buNone/>
            </a:pPr>
            <a:r>
              <a:rPr lang="en-US" sz="2000" dirty="0" smtClean="0"/>
              <a:t>• Entering the password twice (</a:t>
            </a:r>
            <a:r>
              <a:rPr lang="en-US" sz="2000" dirty="0" err="1" smtClean="0"/>
              <a:t>passwordpassword</a:t>
            </a:r>
            <a:r>
              <a:rPr lang="en-US" sz="2000" dirty="0" smtClean="0"/>
              <a:t>)</a:t>
            </a:r>
          </a:p>
          <a:p>
            <a:pPr>
              <a:spcBef>
                <a:spcPts val="600"/>
              </a:spcBef>
              <a:buFont typeface="Wingdings 3" pitchFamily="18" charset="2"/>
              <a:buNone/>
            </a:pPr>
            <a:r>
              <a:rPr lang="en-US" sz="2000" dirty="0" smtClean="0"/>
              <a:t>• Trying the password with changes in case (</a:t>
            </a:r>
            <a:r>
              <a:rPr lang="en-US" sz="2000" dirty="0" err="1" smtClean="0"/>
              <a:t>PaSsWoRd</a:t>
            </a:r>
            <a:r>
              <a:rPr lang="en-US" sz="2000" dirty="0" smtClean="0"/>
              <a:t>)</a:t>
            </a:r>
          </a:p>
          <a:p>
            <a:pPr>
              <a:spcBef>
                <a:spcPts val="600"/>
              </a:spcBef>
              <a:buFont typeface="Wingdings 3" pitchFamily="18" charset="2"/>
              <a:buNone/>
            </a:pPr>
            <a:r>
              <a:rPr lang="en-US" sz="2000" dirty="0" smtClean="0"/>
              <a:t>• Using </a:t>
            </a:r>
            <a:r>
              <a:rPr lang="en-US" sz="2000" dirty="0" err="1" smtClean="0"/>
              <a:t>leet</a:t>
            </a:r>
            <a:r>
              <a:rPr lang="en-US" sz="2000" dirty="0" smtClean="0"/>
              <a:t> “l337” spellings (pa55word)</a:t>
            </a:r>
          </a:p>
          <a:p>
            <a:pPr>
              <a:spcBef>
                <a:spcPts val="600"/>
              </a:spcBef>
              <a:buFont typeface="Wingdings 3" pitchFamily="18" charset="2"/>
              <a:buNone/>
            </a:pPr>
            <a:r>
              <a:rPr lang="en-US" sz="2000" dirty="0" smtClean="0"/>
              <a:t>• Deleting characters (</a:t>
            </a:r>
            <a:r>
              <a:rPr lang="en-US" sz="2000" dirty="0" err="1" smtClean="0"/>
              <a:t>pswrd</a:t>
            </a:r>
            <a:r>
              <a:rPr lang="en-US" sz="2000" dirty="0" smtClean="0"/>
              <a:t>)</a:t>
            </a:r>
          </a:p>
          <a:p>
            <a:pPr>
              <a:spcBef>
                <a:spcPts val="600"/>
              </a:spcBef>
              <a:buFont typeface="Wingdings 3" pitchFamily="18" charset="2"/>
              <a:buNone/>
            </a:pPr>
            <a:r>
              <a:rPr lang="en-US" sz="2000" dirty="0" smtClean="0"/>
              <a:t>• Trying key patterns (</a:t>
            </a:r>
            <a:r>
              <a:rPr lang="en-US" sz="2000" dirty="0" err="1" smtClean="0"/>
              <a:t>asdfghjkl</a:t>
            </a:r>
            <a:r>
              <a:rPr lang="en-US" sz="2000" dirty="0" smtClean="0"/>
              <a:t>;, </a:t>
            </a:r>
            <a:r>
              <a:rPr lang="en-US" sz="2000" dirty="0" err="1" smtClean="0"/>
              <a:t>qwertyuiop</a:t>
            </a:r>
            <a:r>
              <a:rPr lang="en-US" sz="2000" dirty="0" smtClean="0"/>
              <a:t>, etc.)</a:t>
            </a:r>
          </a:p>
          <a:p>
            <a:pPr>
              <a:spcBef>
                <a:spcPts val="600"/>
              </a:spcBef>
              <a:buFont typeface="Wingdings 3" pitchFamily="18" charset="2"/>
              <a:buNone/>
            </a:pPr>
            <a:r>
              <a:rPr lang="en-US" sz="2000" dirty="0" smtClean="0"/>
              <a:t>• Adding all prefixes and suffixes (</a:t>
            </a:r>
            <a:r>
              <a:rPr lang="en-US" sz="2000" dirty="0" err="1" smtClean="0"/>
              <a:t>passworded</a:t>
            </a:r>
            <a:r>
              <a:rPr lang="en-US" sz="2000" dirty="0" smtClean="0"/>
              <a:t>, </a:t>
            </a:r>
            <a:r>
              <a:rPr lang="en-US" sz="2000" dirty="0" err="1" smtClean="0"/>
              <a:t>postpassword</a:t>
            </a:r>
            <a:r>
              <a:rPr lang="en-US" sz="2000" dirty="0" smtClean="0"/>
              <a:t>)</a:t>
            </a:r>
          </a:p>
          <a:p>
            <a:pPr>
              <a:spcBef>
                <a:spcPts val="600"/>
              </a:spcBef>
              <a:buFont typeface="Wingdings 3" pitchFamily="18" charset="2"/>
              <a:buNone/>
            </a:pPr>
            <a:r>
              <a:rPr lang="en-US" sz="2000" dirty="0" smtClean="0"/>
              <a:t>• Trying derivations of username, e-mail, or other account information contained in the password file</a:t>
            </a:r>
          </a:p>
        </p:txBody>
      </p:sp>
      <p:sp>
        <p:nvSpPr>
          <p:cNvPr id="5" name="Title 4"/>
          <p:cNvSpPr>
            <a:spLocks noGrp="1"/>
          </p:cNvSpPr>
          <p:nvPr>
            <p:ph type="title"/>
          </p:nvPr>
        </p:nvSpPr>
        <p:spPr>
          <a:xfrm>
            <a:off x="457200" y="274638"/>
            <a:ext cx="8229600" cy="868362"/>
          </a:xfrm>
        </p:spPr>
        <p:txBody>
          <a:bodyPr/>
          <a:lstStyle/>
          <a:p>
            <a:pPr eaLnBrk="1" fontAlgn="auto" hangingPunct="1">
              <a:spcAft>
                <a:spcPts val="0"/>
              </a:spcAft>
              <a:defRPr/>
            </a:pPr>
            <a:r>
              <a:rPr lang="en-US" dirty="0" smtClean="0"/>
              <a:t>7.6: Hybrid Dictionary Attacks</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58</a:t>
            </a:fld>
            <a:endParaRPr 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Content Placeholder 5"/>
          <p:cNvSpPr>
            <a:spLocks noGrp="1"/>
          </p:cNvSpPr>
          <p:nvPr>
            <p:ph idx="1"/>
          </p:nvPr>
        </p:nvSpPr>
        <p:spPr/>
        <p:txBody>
          <a:bodyPr/>
          <a:lstStyle/>
          <a:p>
            <a:r>
              <a:rPr lang="en-US" smtClean="0"/>
              <a:t>List of pre-computed password hashes</a:t>
            </a:r>
          </a:p>
          <a:p>
            <a:r>
              <a:rPr lang="en-US" smtClean="0"/>
              <a:t>Results in a time-memory tradeoff</a:t>
            </a:r>
          </a:p>
          <a:p>
            <a:r>
              <a:rPr lang="en-US" smtClean="0"/>
              <a:t>More memory used to store rainbow tables</a:t>
            </a:r>
          </a:p>
          <a:p>
            <a:r>
              <a:rPr lang="en-US" smtClean="0"/>
              <a:t>The time required to crack a password is greatly reduced</a:t>
            </a:r>
          </a:p>
        </p:txBody>
      </p:sp>
      <p:sp>
        <p:nvSpPr>
          <p:cNvPr id="5" name="Title 4"/>
          <p:cNvSpPr>
            <a:spLocks noGrp="1"/>
          </p:cNvSpPr>
          <p:nvPr>
            <p:ph type="title"/>
          </p:nvPr>
        </p:nvSpPr>
        <p:spPr/>
        <p:txBody>
          <a:bodyPr/>
          <a:lstStyle/>
          <a:p>
            <a:pPr eaLnBrk="1" fontAlgn="auto" hangingPunct="1">
              <a:spcAft>
                <a:spcPts val="0"/>
              </a:spcAft>
              <a:defRPr/>
            </a:pPr>
            <a:r>
              <a:rPr lang="en-US" dirty="0" smtClean="0"/>
              <a:t>7.6: Rainbow Tables</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59</a:t>
            </a:fld>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Content Placeholder 1"/>
          <p:cNvSpPr>
            <a:spLocks noGrp="1"/>
          </p:cNvSpPr>
          <p:nvPr>
            <p:ph idx="1"/>
          </p:nvPr>
        </p:nvSpPr>
        <p:spPr>
          <a:xfrm>
            <a:off x="457200" y="1447800"/>
            <a:ext cx="8229600" cy="2667000"/>
          </a:xfrm>
        </p:spPr>
        <p:txBody>
          <a:bodyPr/>
          <a:lstStyle/>
          <a:p>
            <a:pPr eaLnBrk="1"/>
            <a:r>
              <a:rPr lang="en-US" b="1" dirty="0" smtClean="0"/>
              <a:t>The Problem</a:t>
            </a:r>
          </a:p>
          <a:p>
            <a:pPr lvl="1" eaLnBrk="1"/>
            <a:r>
              <a:rPr lang="en-US" dirty="0" smtClean="0"/>
              <a:t>Some attacks inevitably reach host computers</a:t>
            </a:r>
          </a:p>
          <a:p>
            <a:pPr lvl="1" eaLnBrk="1"/>
            <a:r>
              <a:rPr lang="en-US" dirty="0" smtClean="0"/>
              <a:t>So servers and other hosts must be hardened—a complex process that requires a diverse set of protections implemented on each host</a:t>
            </a:r>
          </a:p>
        </p:txBody>
      </p:sp>
      <p:sp>
        <p:nvSpPr>
          <p:cNvPr id="5" name="Title 4"/>
          <p:cNvSpPr>
            <a:spLocks noGrp="1"/>
          </p:cNvSpPr>
          <p:nvPr>
            <p:ph type="title"/>
          </p:nvPr>
        </p:nvSpPr>
        <p:spPr/>
        <p:txBody>
          <a:bodyPr/>
          <a:lstStyle/>
          <a:p>
            <a:pPr eaLnBrk="1" fontAlgn="auto" hangingPunct="1">
              <a:spcAft>
                <a:spcPts val="0"/>
              </a:spcAft>
              <a:defRPr/>
            </a:pPr>
            <a:r>
              <a:rPr lang="en-US" dirty="0" smtClean="0"/>
              <a:t>7.1: Threats to Hosts</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6</a:t>
            </a:fld>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Content Placeholder 5"/>
          <p:cNvSpPr>
            <a:spLocks noGrp="1"/>
          </p:cNvSpPr>
          <p:nvPr>
            <p:ph idx="1"/>
          </p:nvPr>
        </p:nvSpPr>
        <p:spPr/>
        <p:txBody>
          <a:bodyPr/>
          <a:lstStyle/>
          <a:p>
            <a:r>
              <a:rPr lang="en-US" dirty="0" smtClean="0"/>
              <a:t>Almost impossible for users to memorize</a:t>
            </a:r>
          </a:p>
          <a:p>
            <a:r>
              <a:rPr lang="en-US" dirty="0" smtClean="0"/>
              <a:t>Users tend to write them down</a:t>
            </a:r>
          </a:p>
          <a:p>
            <a:r>
              <a:rPr lang="en-US" dirty="0" smtClean="0"/>
              <a:t>Administrator accounts must use long, random passwords</a:t>
            </a:r>
          </a:p>
          <a:p>
            <a:r>
              <a:rPr lang="en-US" dirty="0" smtClean="0"/>
              <a:t>Copies of administrator account passwords must be written down and securely stored</a:t>
            </a:r>
          </a:p>
          <a:p>
            <a:r>
              <a:rPr lang="en-US" dirty="0" smtClean="0"/>
              <a:t>Testing and enforcing password policies</a:t>
            </a:r>
          </a:p>
        </p:txBody>
      </p:sp>
      <p:sp>
        <p:nvSpPr>
          <p:cNvPr id="5" name="Title 4"/>
          <p:cNvSpPr>
            <a:spLocks noGrp="1"/>
          </p:cNvSpPr>
          <p:nvPr>
            <p:ph type="title"/>
          </p:nvPr>
        </p:nvSpPr>
        <p:spPr/>
        <p:txBody>
          <a:bodyPr/>
          <a:lstStyle/>
          <a:p>
            <a:pPr eaLnBrk="1" fontAlgn="auto" hangingPunct="1">
              <a:spcAft>
                <a:spcPts val="0"/>
              </a:spcAft>
              <a:defRPr/>
            </a:pPr>
            <a:r>
              <a:rPr lang="en-US" dirty="0" smtClean="0"/>
              <a:t>7.6: Truly Random Passwords</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60</a:t>
            </a:fld>
            <a:endParaRPr 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Content Placeholder 1"/>
          <p:cNvSpPr>
            <a:spLocks noGrp="1"/>
          </p:cNvSpPr>
          <p:nvPr>
            <p:ph idx="1"/>
          </p:nvPr>
        </p:nvSpPr>
        <p:spPr/>
        <p:txBody>
          <a:bodyPr/>
          <a:lstStyle/>
          <a:p>
            <a:pPr eaLnBrk="1"/>
            <a:r>
              <a:rPr lang="en-US" b="1" dirty="0" smtClean="0"/>
              <a:t>Other Password Threats</a:t>
            </a:r>
          </a:p>
          <a:p>
            <a:pPr lvl="1" eaLnBrk="1"/>
            <a:r>
              <a:rPr lang="en-US" dirty="0" smtClean="0"/>
              <a:t>Keystroke Capture Software</a:t>
            </a:r>
          </a:p>
          <a:p>
            <a:pPr lvl="2" eaLnBrk="1"/>
            <a:r>
              <a:rPr lang="en-US" dirty="0" smtClean="0"/>
              <a:t>Trojan horse displays a fake login screen, reports its findings to attackers</a:t>
            </a:r>
          </a:p>
          <a:p>
            <a:pPr lvl="1" eaLnBrk="1"/>
            <a:r>
              <a:rPr lang="en-US" dirty="0" smtClean="0"/>
              <a:t>Shoulder Surfing</a:t>
            </a:r>
          </a:p>
          <a:p>
            <a:pPr lvl="2" eaLnBrk="1"/>
            <a:r>
              <a:rPr lang="en-US" dirty="0" smtClean="0"/>
              <a:t>Attacker watches as the victim types a password</a:t>
            </a:r>
          </a:p>
          <a:p>
            <a:pPr lvl="2" eaLnBrk="1"/>
            <a:r>
              <a:rPr lang="en-US" dirty="0" smtClean="0"/>
              <a:t>Even partial information can be useful</a:t>
            </a:r>
          </a:p>
          <a:p>
            <a:pPr lvl="3" eaLnBrk="1"/>
            <a:r>
              <a:rPr lang="en-US" dirty="0" smtClean="0"/>
              <a:t>Part of the password: P_ _</a:t>
            </a:r>
            <a:r>
              <a:rPr lang="en-US" dirty="0" err="1" smtClean="0"/>
              <a:t>sw</a:t>
            </a:r>
            <a:r>
              <a:rPr lang="en-US" dirty="0" smtClean="0"/>
              <a:t>_ _d</a:t>
            </a:r>
          </a:p>
          <a:p>
            <a:pPr lvl="3" eaLnBrk="1"/>
            <a:r>
              <a:rPr lang="en-US" dirty="0" smtClean="0"/>
              <a:t>Length of the password (reduces time to do brute-force cracking)</a:t>
            </a:r>
          </a:p>
          <a:p>
            <a:pPr eaLnBrk="1" hangingPunct="1"/>
            <a:endParaRPr lang="en-US" dirty="0"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7.6: Other Password Threats</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61</a:t>
            </a:fld>
            <a:endParaRPr 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7.6: Physical </a:t>
            </a:r>
            <a:r>
              <a:rPr lang="en-US" dirty="0" err="1" smtClean="0"/>
              <a:t>Keylogger</a:t>
            </a:r>
            <a:endParaRPr lang="en-US" dirty="0"/>
          </a:p>
        </p:txBody>
      </p:sp>
      <p:pic>
        <p:nvPicPr>
          <p:cNvPr id="78853" name="Picture 2"/>
          <p:cNvPicPr>
            <a:picLocks noChangeAspect="1" noChangeArrowheads="1"/>
          </p:cNvPicPr>
          <p:nvPr/>
        </p:nvPicPr>
        <p:blipFill>
          <a:blip r:embed="rId2">
            <a:extLst>
              <a:ext uri="{28A0092B-C50C-407E-A947-70E740481C1C}">
                <a14:useLocalDpi xmlns:a14="http://schemas.microsoft.com/office/drawing/2010/main" val="0"/>
              </a:ext>
            </a:extLst>
          </a:blip>
          <a:srcRect l="3519"/>
          <a:stretch>
            <a:fillRect/>
          </a:stretch>
        </p:blipFill>
        <p:spPr bwMode="auto">
          <a:xfrm>
            <a:off x="4419600" y="1295400"/>
            <a:ext cx="3657600" cy="5054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8854" name="TextBox 2"/>
          <p:cNvSpPr txBox="1">
            <a:spLocks noChangeArrowheads="1"/>
          </p:cNvSpPr>
          <p:nvPr/>
        </p:nvSpPr>
        <p:spPr bwMode="auto">
          <a:xfrm>
            <a:off x="3448050" y="1447800"/>
            <a:ext cx="1676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Physical USB Keylogger</a:t>
            </a:r>
          </a:p>
        </p:txBody>
      </p:sp>
      <p:cxnSp>
        <p:nvCxnSpPr>
          <p:cNvPr id="8" name="Straight Arrow Connector 7"/>
          <p:cNvCxnSpPr>
            <a:stCxn id="78854" idx="2"/>
          </p:cNvCxnSpPr>
          <p:nvPr/>
        </p:nvCxnSpPr>
        <p:spPr>
          <a:xfrm rot="16200000" flipH="1">
            <a:off x="3885406" y="2494757"/>
            <a:ext cx="2020887" cy="1219200"/>
          </a:xfrm>
          <a:prstGeom prst="straightConnector1">
            <a:avLst/>
          </a:prstGeom>
          <a:ln>
            <a:solidFill>
              <a:srgbClr val="FF0000"/>
            </a:solidFill>
            <a:tailEnd type="arrow"/>
          </a:ln>
        </p:spPr>
        <p:style>
          <a:lnRef idx="3">
            <a:schemeClr val="dk1"/>
          </a:lnRef>
          <a:fillRef idx="0">
            <a:schemeClr val="dk1"/>
          </a:fillRef>
          <a:effectRef idx="2">
            <a:schemeClr val="dk1"/>
          </a:effectRef>
          <a:fontRef idx="minor">
            <a:schemeClr val="tx1"/>
          </a:fontRef>
        </p:style>
      </p:cxnSp>
      <p:pic>
        <p:nvPicPr>
          <p:cNvPr id="78856" name="Picture 3"/>
          <p:cNvPicPr>
            <a:picLocks noChangeAspect="1" noChangeArrowheads="1"/>
          </p:cNvPicPr>
          <p:nvPr/>
        </p:nvPicPr>
        <p:blipFill>
          <a:blip r:embed="rId3">
            <a:extLst>
              <a:ext uri="{28A0092B-C50C-407E-A947-70E740481C1C}">
                <a14:useLocalDpi xmlns:a14="http://schemas.microsoft.com/office/drawing/2010/main" val="0"/>
              </a:ext>
            </a:extLst>
          </a:blip>
          <a:srcRect l="31155" t="38031" r="42059" b="36670"/>
          <a:stretch>
            <a:fillRect/>
          </a:stretch>
        </p:blipFill>
        <p:spPr bwMode="auto">
          <a:xfrm>
            <a:off x="533400" y="2362200"/>
            <a:ext cx="2438400" cy="129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62</a:t>
            </a:fld>
            <a:endParaRPr 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What’s Next?</a:t>
            </a:r>
            <a:endParaRPr lang="en-US" dirty="0"/>
          </a:p>
        </p:txBody>
      </p:sp>
      <p:sp>
        <p:nvSpPr>
          <p:cNvPr id="4" name="Subtitle 2"/>
          <p:cNvSpPr txBox="1">
            <a:spLocks/>
          </p:cNvSpPr>
          <p:nvPr/>
        </p:nvSpPr>
        <p:spPr>
          <a:xfrm>
            <a:off x="447675" y="1371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7.1  Introduction</a:t>
            </a:r>
          </a:p>
        </p:txBody>
      </p:sp>
      <p:sp>
        <p:nvSpPr>
          <p:cNvPr id="6" name="Subtitle 2"/>
          <p:cNvSpPr txBox="1">
            <a:spLocks/>
          </p:cNvSpPr>
          <p:nvPr/>
        </p:nvSpPr>
        <p:spPr>
          <a:xfrm>
            <a:off x="447675" y="1905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Important Server Operating Systems</a:t>
            </a:r>
          </a:p>
        </p:txBody>
      </p:sp>
      <p:sp>
        <p:nvSpPr>
          <p:cNvPr id="7" name="Subtitle 2"/>
          <p:cNvSpPr txBox="1">
            <a:spLocks/>
          </p:cNvSpPr>
          <p:nvPr/>
        </p:nvSpPr>
        <p:spPr>
          <a:xfrm>
            <a:off x="447675" y="2438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Vulnerabilities and Patches</a:t>
            </a:r>
          </a:p>
        </p:txBody>
      </p:sp>
      <p:sp>
        <p:nvSpPr>
          <p:cNvPr id="8" name="Subtitle 2"/>
          <p:cNvSpPr txBox="1">
            <a:spLocks/>
          </p:cNvSpPr>
          <p:nvPr/>
        </p:nvSpPr>
        <p:spPr>
          <a:xfrm>
            <a:off x="447675" y="2971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Managing Users and Groups</a:t>
            </a:r>
          </a:p>
        </p:txBody>
      </p:sp>
      <p:sp>
        <p:nvSpPr>
          <p:cNvPr id="9" name="Subtitle 2"/>
          <p:cNvSpPr txBox="1">
            <a:spLocks/>
          </p:cNvSpPr>
          <p:nvPr/>
        </p:nvSpPr>
        <p:spPr>
          <a:xfrm>
            <a:off x="447675" y="3505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Managing Permissions</a:t>
            </a:r>
          </a:p>
        </p:txBody>
      </p:sp>
      <p:sp>
        <p:nvSpPr>
          <p:cNvPr id="10" name="Subtitle 2"/>
          <p:cNvSpPr txBox="1">
            <a:spLocks/>
          </p:cNvSpPr>
          <p:nvPr/>
        </p:nvSpPr>
        <p:spPr>
          <a:xfrm>
            <a:off x="447675" y="4038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Creating Strong Passwords</a:t>
            </a:r>
          </a:p>
        </p:txBody>
      </p:sp>
      <p:sp>
        <p:nvSpPr>
          <p:cNvPr id="11" name="Subtitle 2"/>
          <p:cNvSpPr txBox="1">
            <a:spLocks/>
          </p:cNvSpPr>
          <p:nvPr/>
        </p:nvSpPr>
        <p:spPr>
          <a:xfrm>
            <a:off x="447675" y="4572000"/>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Testing for Vulnerabilities</a:t>
            </a:r>
          </a:p>
        </p:txBody>
      </p:sp>
      <p:sp>
        <p:nvSpPr>
          <p:cNvPr id="12"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63</a:t>
            </a:fld>
            <a:endParaRPr 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Content Placeholder 1"/>
          <p:cNvSpPr>
            <a:spLocks noGrp="1"/>
          </p:cNvSpPr>
          <p:nvPr>
            <p:ph idx="1"/>
          </p:nvPr>
        </p:nvSpPr>
        <p:spPr/>
        <p:txBody>
          <a:bodyPr/>
          <a:lstStyle/>
          <a:p>
            <a:pPr eaLnBrk="1"/>
            <a:r>
              <a:rPr lang="en-US" b="1" dirty="0" smtClean="0"/>
              <a:t>Mistakes Will Be Made in Hardening</a:t>
            </a:r>
          </a:p>
          <a:p>
            <a:pPr lvl="1" eaLnBrk="1"/>
            <a:r>
              <a:rPr lang="en-US" dirty="0"/>
              <a:t>D</a:t>
            </a:r>
            <a:r>
              <a:rPr lang="en-US" dirty="0" smtClean="0"/>
              <a:t>o vulnerability testing</a:t>
            </a:r>
          </a:p>
          <a:p>
            <a:pPr eaLnBrk="1"/>
            <a:r>
              <a:rPr lang="en-US" b="1" dirty="0" smtClean="0"/>
              <a:t>Run Vulnerability Testing Software on Another Computer</a:t>
            </a:r>
          </a:p>
          <a:p>
            <a:pPr lvl="1" eaLnBrk="1"/>
            <a:r>
              <a:rPr lang="en-US" dirty="0" smtClean="0"/>
              <a:t>Run the software against the hosts to be tested</a:t>
            </a:r>
          </a:p>
          <a:p>
            <a:pPr lvl="1" eaLnBrk="1"/>
            <a:r>
              <a:rPr lang="en-US" dirty="0" smtClean="0"/>
              <a:t>Interpret the reports about problems found on the server</a:t>
            </a:r>
          </a:p>
          <a:p>
            <a:pPr lvl="2" eaLnBrk="1"/>
            <a:r>
              <a:rPr lang="en-US" dirty="0" smtClean="0"/>
              <a:t>This requires extensive security expertise</a:t>
            </a:r>
          </a:p>
          <a:p>
            <a:pPr lvl="1" eaLnBrk="1"/>
            <a:r>
              <a:rPr lang="en-US" dirty="0" smtClean="0"/>
              <a:t>Fix them</a:t>
            </a:r>
          </a:p>
        </p:txBody>
      </p:sp>
      <p:sp>
        <p:nvSpPr>
          <p:cNvPr id="5" name="Title 4"/>
          <p:cNvSpPr>
            <a:spLocks noGrp="1"/>
          </p:cNvSpPr>
          <p:nvPr>
            <p:ph type="title"/>
          </p:nvPr>
        </p:nvSpPr>
        <p:spPr/>
        <p:txBody>
          <a:bodyPr/>
          <a:lstStyle/>
          <a:p>
            <a:pPr eaLnBrk="1" fontAlgn="auto" hangingPunct="1">
              <a:spcAft>
                <a:spcPts val="0"/>
              </a:spcAft>
              <a:defRPr/>
            </a:pPr>
            <a:r>
              <a:rPr lang="en-US" dirty="0" smtClean="0"/>
              <a:t>7.7: Vulnerability Testing</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64</a:t>
            </a:fld>
            <a:endParaRPr 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Content Placeholder 1"/>
          <p:cNvSpPr>
            <a:spLocks noGrp="1"/>
          </p:cNvSpPr>
          <p:nvPr>
            <p:ph idx="1"/>
          </p:nvPr>
        </p:nvSpPr>
        <p:spPr>
          <a:xfrm>
            <a:off x="457200" y="1295400"/>
            <a:ext cx="8229600" cy="4711700"/>
          </a:xfrm>
        </p:spPr>
        <p:txBody>
          <a:bodyPr/>
          <a:lstStyle/>
          <a:p>
            <a:pPr eaLnBrk="1"/>
            <a:r>
              <a:rPr lang="en-US" b="1" smtClean="0"/>
              <a:t>Get Permission for Vulnerability Testing</a:t>
            </a:r>
          </a:p>
          <a:p>
            <a:pPr lvl="1" eaLnBrk="1"/>
            <a:r>
              <a:rPr lang="en-US" smtClean="0"/>
              <a:t>Looks like an attack</a:t>
            </a:r>
          </a:p>
          <a:p>
            <a:pPr lvl="2" eaLnBrk="1"/>
            <a:r>
              <a:rPr lang="en-US" smtClean="0"/>
              <a:t>Must get prior written agreement</a:t>
            </a:r>
          </a:p>
          <a:p>
            <a:pPr lvl="1" eaLnBrk="1"/>
            <a:r>
              <a:rPr lang="en-US" smtClean="0"/>
              <a:t>Vulnerability testing plan</a:t>
            </a:r>
          </a:p>
          <a:p>
            <a:pPr lvl="2" eaLnBrk="1"/>
            <a:r>
              <a:rPr lang="en-US" smtClean="0"/>
              <a:t>An exact list of testing activities</a:t>
            </a:r>
          </a:p>
          <a:p>
            <a:pPr lvl="2" eaLnBrk="1"/>
            <a:r>
              <a:rPr lang="en-US" smtClean="0"/>
              <a:t>Approval in writing to cover the tester</a:t>
            </a:r>
          </a:p>
          <a:p>
            <a:pPr lvl="2" eaLnBrk="1"/>
            <a:r>
              <a:rPr lang="en-US" smtClean="0"/>
              <a:t>Supervisor must agree, in writing, to hold the tester blameless if there is damage</a:t>
            </a:r>
          </a:p>
          <a:p>
            <a:pPr lvl="2" eaLnBrk="1"/>
            <a:r>
              <a:rPr lang="en-US" smtClean="0"/>
              <a:t>Tester must not diverge from the plan</a:t>
            </a:r>
          </a:p>
          <a:p>
            <a:pPr eaLnBrk="1" hangingPunct="1"/>
            <a:endParaRPr lang="en-US" smtClean="0"/>
          </a:p>
        </p:txBody>
      </p:sp>
      <p:sp>
        <p:nvSpPr>
          <p:cNvPr id="5" name="Title 4"/>
          <p:cNvSpPr>
            <a:spLocks noGrp="1"/>
          </p:cNvSpPr>
          <p:nvPr>
            <p:ph type="title"/>
          </p:nvPr>
        </p:nvSpPr>
        <p:spPr>
          <a:xfrm>
            <a:off x="457200" y="274638"/>
            <a:ext cx="8229600" cy="868362"/>
          </a:xfrm>
        </p:spPr>
        <p:txBody>
          <a:bodyPr/>
          <a:lstStyle/>
          <a:p>
            <a:pPr eaLnBrk="1" fontAlgn="auto" hangingPunct="1">
              <a:spcAft>
                <a:spcPts val="0"/>
              </a:spcAft>
              <a:defRPr/>
            </a:pPr>
            <a:r>
              <a:rPr lang="en-US" dirty="0" smtClean="0"/>
              <a:t>7.7: Vulnerability Testing</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65</a:t>
            </a:fld>
            <a:endParaRPr 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Content Placeholder 1"/>
          <p:cNvSpPr>
            <a:spLocks noGrp="1"/>
          </p:cNvSpPr>
          <p:nvPr>
            <p:ph idx="1"/>
          </p:nvPr>
        </p:nvSpPr>
        <p:spPr/>
        <p:txBody>
          <a:bodyPr/>
          <a:lstStyle/>
          <a:p>
            <a:pPr eaLnBrk="1"/>
            <a:r>
              <a:rPr lang="en-US" b="1" dirty="0" smtClean="0"/>
              <a:t>Client PC Security Baselines</a:t>
            </a:r>
          </a:p>
          <a:p>
            <a:pPr lvl="1" eaLnBrk="1"/>
            <a:r>
              <a:rPr lang="en-US" dirty="0" smtClean="0"/>
              <a:t>For each version of each operating system</a:t>
            </a:r>
          </a:p>
          <a:p>
            <a:pPr lvl="1" eaLnBrk="1"/>
            <a:r>
              <a:rPr lang="en-US" dirty="0" smtClean="0"/>
              <a:t>Within an operating system, for different types of computers (i.e., desktop versus notebook, on-site versus external, high-risk versus normal risk, etc.)</a:t>
            </a:r>
          </a:p>
          <a:p>
            <a:pPr eaLnBrk="1"/>
            <a:r>
              <a:rPr lang="en-US" b="1" dirty="0" smtClean="0"/>
              <a:t>Automatic Updates for Security Patches</a:t>
            </a:r>
          </a:p>
          <a:p>
            <a:pPr lvl="1" eaLnBrk="1"/>
            <a:r>
              <a:rPr lang="en-US" dirty="0" smtClean="0"/>
              <a:t>Completely automatic updating is the only reasonable policy</a:t>
            </a:r>
          </a:p>
        </p:txBody>
      </p:sp>
      <p:sp>
        <p:nvSpPr>
          <p:cNvPr id="5" name="Title 4"/>
          <p:cNvSpPr>
            <a:spLocks noGrp="1"/>
          </p:cNvSpPr>
          <p:nvPr>
            <p:ph type="title"/>
          </p:nvPr>
        </p:nvSpPr>
        <p:spPr/>
        <p:txBody>
          <a:bodyPr/>
          <a:lstStyle/>
          <a:p>
            <a:pPr eaLnBrk="1" fontAlgn="auto" hangingPunct="1">
              <a:spcAft>
                <a:spcPts val="0"/>
              </a:spcAft>
              <a:defRPr/>
            </a:pPr>
            <a:r>
              <a:rPr lang="en-US" dirty="0" smtClean="0"/>
              <a:t>7.7: Windows Client PC Security</a:t>
            </a:r>
            <a:endParaRPr lang="en-US" dirty="0"/>
          </a:p>
        </p:txBody>
      </p:sp>
      <p:sp>
        <p:nvSpPr>
          <p:cNvPr id="7"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66</a:t>
            </a:fld>
            <a:endParaRPr 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7.7: Windows Update Settings</a:t>
            </a:r>
            <a:endParaRPr lang="en-US" dirty="0"/>
          </a:p>
        </p:txBody>
      </p:sp>
      <p:pic>
        <p:nvPicPr>
          <p:cNvPr id="8397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295400"/>
            <a:ext cx="4043363" cy="504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Rounded Rectangle 10"/>
          <p:cNvSpPr/>
          <p:nvPr/>
        </p:nvSpPr>
        <p:spPr>
          <a:xfrm>
            <a:off x="2719388" y="3176588"/>
            <a:ext cx="3429000" cy="70961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2" name="Line Callout 1 11"/>
          <p:cNvSpPr/>
          <p:nvPr/>
        </p:nvSpPr>
        <p:spPr>
          <a:xfrm>
            <a:off x="6781800" y="2209800"/>
            <a:ext cx="1828800" cy="914400"/>
          </a:xfrm>
          <a:prstGeom prst="borderCallout1">
            <a:avLst>
              <a:gd name="adj1" fmla="val 48898"/>
              <a:gd name="adj2" fmla="val -3392"/>
              <a:gd name="adj3" fmla="val 124576"/>
              <a:gd name="adj4" fmla="val -86471"/>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1600" dirty="0"/>
              <a:t>Set updates to install automatically</a:t>
            </a:r>
          </a:p>
        </p:txBody>
      </p:sp>
      <p:sp>
        <p:nvSpPr>
          <p:cNvPr id="13" name="Line Callout 1 12"/>
          <p:cNvSpPr/>
          <p:nvPr/>
        </p:nvSpPr>
        <p:spPr>
          <a:xfrm>
            <a:off x="6629400" y="4267200"/>
            <a:ext cx="1828800" cy="1295400"/>
          </a:xfrm>
          <a:prstGeom prst="borderCallout1">
            <a:avLst>
              <a:gd name="adj1" fmla="val 48898"/>
              <a:gd name="adj2" fmla="val -3392"/>
              <a:gd name="adj3" fmla="val -34547"/>
              <a:gd name="adj4" fmla="val -81678"/>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1600" dirty="0"/>
              <a:t>Set a day/time that will minimize any inconvenience</a:t>
            </a:r>
          </a:p>
        </p:txBody>
      </p:sp>
      <p:sp>
        <p:nvSpPr>
          <p:cNvPr id="8"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67</a:t>
            </a:fld>
            <a:endParaRPr 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14400"/>
            <a:ext cx="5448300" cy="535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itle 4"/>
          <p:cNvSpPr>
            <a:spLocks noGrp="1"/>
          </p:cNvSpPr>
          <p:nvPr>
            <p:ph type="title"/>
          </p:nvPr>
        </p:nvSpPr>
        <p:spPr>
          <a:xfrm>
            <a:off x="457200" y="274638"/>
            <a:ext cx="8229600" cy="715962"/>
          </a:xfrm>
        </p:spPr>
        <p:txBody>
          <a:bodyPr>
            <a:normAutofit/>
          </a:bodyPr>
          <a:lstStyle/>
          <a:p>
            <a:pPr eaLnBrk="1" fontAlgn="auto" hangingPunct="1">
              <a:spcAft>
                <a:spcPts val="0"/>
              </a:spcAft>
              <a:defRPr/>
            </a:pPr>
            <a:r>
              <a:rPr lang="en-US" sz="2800" dirty="0" smtClean="0"/>
              <a:t>7.7: Windows Action Center</a:t>
            </a:r>
            <a:endParaRPr lang="en-US" sz="2800" dirty="0"/>
          </a:p>
        </p:txBody>
      </p:sp>
      <p:sp>
        <p:nvSpPr>
          <p:cNvPr id="8" name="Rectangle 7"/>
          <p:cNvSpPr/>
          <p:nvPr/>
        </p:nvSpPr>
        <p:spPr>
          <a:xfrm>
            <a:off x="5791200" y="1752600"/>
            <a:ext cx="3200400" cy="32766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fontAlgn="auto">
              <a:spcBef>
                <a:spcPts val="0"/>
              </a:spcBef>
              <a:spcAft>
                <a:spcPts val="1200"/>
              </a:spcAft>
              <a:defRPr/>
            </a:pPr>
            <a:r>
              <a:rPr lang="en-US" sz="1600" b="1" dirty="0"/>
              <a:t>Central location to check security </a:t>
            </a:r>
            <a:r>
              <a:rPr lang="en-US" sz="1600" b="1" dirty="0" smtClean="0"/>
              <a:t>settings, </a:t>
            </a:r>
            <a:r>
              <a:rPr lang="en-US" sz="1600" b="1" dirty="0"/>
              <a:t>including:</a:t>
            </a:r>
          </a:p>
          <a:p>
            <a:pPr marL="342900" indent="-342900">
              <a:spcAft>
                <a:spcPts val="600"/>
              </a:spcAft>
              <a:buFont typeface="+mj-lt"/>
              <a:buAutoNum type="arabicPeriod"/>
              <a:defRPr/>
            </a:pPr>
            <a:r>
              <a:rPr lang="en-US" sz="1600" dirty="0"/>
              <a:t>Windows Firewall </a:t>
            </a:r>
          </a:p>
          <a:p>
            <a:pPr marL="342900" indent="-342900">
              <a:spcAft>
                <a:spcPts val="600"/>
              </a:spcAft>
              <a:buFont typeface="+mj-lt"/>
              <a:buAutoNum type="arabicPeriod"/>
              <a:defRPr/>
            </a:pPr>
            <a:r>
              <a:rPr lang="en-US" sz="1600" dirty="0"/>
              <a:t>Windows Update</a:t>
            </a:r>
          </a:p>
          <a:p>
            <a:pPr marL="342900" indent="-342900">
              <a:spcAft>
                <a:spcPts val="600"/>
              </a:spcAft>
              <a:buFont typeface="+mj-lt"/>
              <a:buAutoNum type="arabicPeriod"/>
              <a:defRPr/>
            </a:pPr>
            <a:r>
              <a:rPr lang="en-US" sz="1600" dirty="0"/>
              <a:t>Virus Protection</a:t>
            </a:r>
          </a:p>
          <a:p>
            <a:pPr marL="342900" indent="-342900">
              <a:spcAft>
                <a:spcPts val="600"/>
              </a:spcAft>
              <a:buFont typeface="+mj-lt"/>
              <a:buAutoNum type="arabicPeriod"/>
              <a:defRPr/>
            </a:pPr>
            <a:r>
              <a:rPr lang="en-US" sz="1600" dirty="0"/>
              <a:t>Spyware Protection</a:t>
            </a:r>
          </a:p>
          <a:p>
            <a:pPr marL="342900" indent="-342900">
              <a:spcAft>
                <a:spcPts val="600"/>
              </a:spcAft>
              <a:buFont typeface="+mj-lt"/>
              <a:buAutoNum type="arabicPeriod"/>
              <a:defRPr/>
            </a:pPr>
            <a:r>
              <a:rPr lang="en-US" sz="1600" dirty="0"/>
              <a:t>Internet Security Settings</a:t>
            </a:r>
          </a:p>
          <a:p>
            <a:pPr marL="342900" indent="-342900">
              <a:spcAft>
                <a:spcPts val="600"/>
              </a:spcAft>
              <a:buFont typeface="+mj-lt"/>
              <a:buAutoNum type="arabicPeriod"/>
              <a:defRPr/>
            </a:pPr>
            <a:r>
              <a:rPr lang="en-US" sz="1600" dirty="0"/>
              <a:t>User Account Control</a:t>
            </a:r>
          </a:p>
          <a:p>
            <a:pPr marL="342900" indent="-342900">
              <a:spcAft>
                <a:spcPts val="600"/>
              </a:spcAft>
              <a:buFont typeface="+mj-lt"/>
              <a:buAutoNum type="arabicPeriod"/>
              <a:defRPr/>
            </a:pPr>
            <a:r>
              <a:rPr lang="en-US" sz="1600" dirty="0"/>
              <a:t>Network Access Protection</a:t>
            </a:r>
          </a:p>
        </p:txBody>
      </p:sp>
      <p:sp>
        <p:nvSpPr>
          <p:cNvPr id="11" name="Rounded Rectangle 10"/>
          <p:cNvSpPr/>
          <p:nvPr/>
        </p:nvSpPr>
        <p:spPr>
          <a:xfrm>
            <a:off x="762000" y="1143000"/>
            <a:ext cx="1992313" cy="2286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7"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68</a:t>
            </a:fld>
            <a:endParaRPr lang="en-US"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Content Placeholder 1"/>
          <p:cNvSpPr>
            <a:spLocks noGrp="1"/>
          </p:cNvSpPr>
          <p:nvPr>
            <p:ph idx="1"/>
          </p:nvPr>
        </p:nvSpPr>
        <p:spPr/>
        <p:txBody>
          <a:bodyPr/>
          <a:lstStyle/>
          <a:p>
            <a:pPr eaLnBrk="1"/>
            <a:r>
              <a:rPr lang="en-US" b="1" dirty="0" smtClean="0"/>
              <a:t>Antivirus and Antispyware Protection</a:t>
            </a:r>
          </a:p>
          <a:p>
            <a:pPr lvl="1" eaLnBrk="1"/>
            <a:r>
              <a:rPr lang="en-US" dirty="0" smtClean="0"/>
              <a:t>Important to know the status of antivirus protection</a:t>
            </a:r>
          </a:p>
          <a:p>
            <a:pPr lvl="1" eaLnBrk="1"/>
            <a:r>
              <a:rPr lang="en-US" dirty="0" smtClean="0"/>
              <a:t>Users turn on or turn off automatic updating for virus signatures</a:t>
            </a:r>
          </a:p>
          <a:p>
            <a:pPr lvl="1" eaLnBrk="1"/>
            <a:r>
              <a:rPr lang="en-US" dirty="0" smtClean="0"/>
              <a:t>Users do not pay the annual subscription, so they do not get more updates</a:t>
            </a:r>
          </a:p>
          <a:p>
            <a:pPr eaLnBrk="1"/>
            <a:r>
              <a:rPr lang="en-US" b="1" dirty="0" smtClean="0"/>
              <a:t>Windows Advanced Firewall</a:t>
            </a:r>
          </a:p>
          <a:p>
            <a:pPr lvl="1" eaLnBrk="1"/>
            <a:r>
              <a:rPr lang="en-US" dirty="0" err="1" smtClean="0"/>
              <a:t>Stateful</a:t>
            </a:r>
            <a:r>
              <a:rPr lang="en-US" dirty="0" smtClean="0"/>
              <a:t> inspection firewall</a:t>
            </a:r>
          </a:p>
          <a:p>
            <a:pPr lvl="1" eaLnBrk="1"/>
            <a:r>
              <a:rPr lang="en-US" dirty="0" smtClean="0"/>
              <a:t>Accessed through the Windows Action Center</a:t>
            </a:r>
          </a:p>
          <a:p>
            <a:pPr eaLnBrk="1" hangingPunct="1"/>
            <a:endParaRPr lang="en-US" dirty="0"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7.7: Windows Client PC Security</a:t>
            </a:r>
            <a:endParaRPr lang="en-US" dirty="0"/>
          </a:p>
        </p:txBody>
      </p:sp>
      <p:sp>
        <p:nvSpPr>
          <p:cNvPr id="7"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69</a:t>
            </a:fld>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1"/>
          <p:cNvSpPr>
            <a:spLocks noGrp="1"/>
          </p:cNvSpPr>
          <p:nvPr>
            <p:ph idx="1"/>
          </p:nvPr>
        </p:nvSpPr>
        <p:spPr>
          <a:xfrm>
            <a:off x="457200" y="1481138"/>
            <a:ext cx="7696200" cy="4525962"/>
          </a:xfrm>
        </p:spPr>
        <p:txBody>
          <a:bodyPr/>
          <a:lstStyle/>
          <a:p>
            <a:pPr eaLnBrk="1"/>
            <a:r>
              <a:rPr lang="en-US" b="1" dirty="0" smtClean="0"/>
              <a:t>What Is a Host?</a:t>
            </a:r>
          </a:p>
          <a:p>
            <a:pPr lvl="1" eaLnBrk="1"/>
            <a:r>
              <a:rPr lang="en-US" dirty="0" smtClean="0"/>
              <a:t>Anything with an IP address is a host (because it can be attacked)</a:t>
            </a:r>
          </a:p>
          <a:p>
            <a:pPr lvl="1" eaLnBrk="1"/>
            <a:r>
              <a:rPr lang="en-US" dirty="0" smtClean="0"/>
              <a:t>Servers</a:t>
            </a:r>
          </a:p>
          <a:p>
            <a:pPr lvl="1" eaLnBrk="1"/>
            <a:r>
              <a:rPr lang="en-US" dirty="0" smtClean="0"/>
              <a:t>Clients (including mobile telephones)</a:t>
            </a:r>
          </a:p>
          <a:p>
            <a:pPr lvl="1" eaLnBrk="1"/>
            <a:r>
              <a:rPr lang="en-US" dirty="0" smtClean="0"/>
              <a:t>Routers (including home access routers) and sometimes switches</a:t>
            </a:r>
          </a:p>
          <a:p>
            <a:pPr lvl="1" eaLnBrk="1"/>
            <a:r>
              <a:rPr lang="en-US" dirty="0" smtClean="0"/>
              <a:t>Firewalls</a:t>
            </a:r>
          </a:p>
        </p:txBody>
      </p:sp>
      <p:sp>
        <p:nvSpPr>
          <p:cNvPr id="5" name="Title 4"/>
          <p:cNvSpPr>
            <a:spLocks noGrp="1"/>
          </p:cNvSpPr>
          <p:nvPr>
            <p:ph type="title"/>
          </p:nvPr>
        </p:nvSpPr>
        <p:spPr/>
        <p:txBody>
          <a:bodyPr/>
          <a:lstStyle/>
          <a:p>
            <a:pPr eaLnBrk="1" fontAlgn="auto" hangingPunct="1">
              <a:spcAft>
                <a:spcPts val="0"/>
              </a:spcAft>
              <a:defRPr/>
            </a:pPr>
            <a:r>
              <a:rPr lang="en-US" dirty="0" smtClean="0"/>
              <a:t>7.1: Threats to Hosts</a:t>
            </a:r>
            <a:endParaRPr lang="en-US" dirty="0"/>
          </a:p>
        </p:txBody>
      </p:sp>
      <p:sp>
        <p:nvSpPr>
          <p:cNvPr id="9"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7</a:t>
            </a:fld>
            <a:endParaRPr 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Content Placeholder 1"/>
          <p:cNvSpPr>
            <a:spLocks noGrp="1"/>
          </p:cNvSpPr>
          <p:nvPr>
            <p:ph idx="1"/>
          </p:nvPr>
        </p:nvSpPr>
        <p:spPr/>
        <p:txBody>
          <a:bodyPr/>
          <a:lstStyle/>
          <a:p>
            <a:pPr eaLnBrk="1" hangingPunct="1"/>
            <a:r>
              <a:rPr lang="en-US" dirty="0" smtClean="0"/>
              <a:t>Enable local password policies</a:t>
            </a:r>
          </a:p>
          <a:p>
            <a:pPr lvl="2" eaLnBrk="1" hangingPunct="1"/>
            <a:r>
              <a:rPr lang="en-US" dirty="0" smtClean="0"/>
              <a:t>Minimum password length</a:t>
            </a:r>
          </a:p>
          <a:p>
            <a:pPr lvl="2" eaLnBrk="1" hangingPunct="1"/>
            <a:r>
              <a:rPr lang="en-US" dirty="0" smtClean="0"/>
              <a:t>Maximum password age</a:t>
            </a:r>
          </a:p>
          <a:p>
            <a:pPr eaLnBrk="1" hangingPunct="1"/>
            <a:r>
              <a:rPr lang="en-US" dirty="0" smtClean="0"/>
              <a:t>Implement basic account policies</a:t>
            </a:r>
          </a:p>
          <a:p>
            <a:pPr lvl="2" eaLnBrk="1" hangingPunct="1"/>
            <a:r>
              <a:rPr lang="en-US" dirty="0" smtClean="0"/>
              <a:t>Prevents attackers from endlessly trying to guess a user’s password</a:t>
            </a:r>
          </a:p>
          <a:p>
            <a:pPr eaLnBrk="1" hangingPunct="1"/>
            <a:r>
              <a:rPr lang="en-US" dirty="0" smtClean="0"/>
              <a:t>Implement audit policy for system events</a:t>
            </a:r>
          </a:p>
          <a:p>
            <a:pPr lvl="2" eaLnBrk="1" hangingPunct="1"/>
            <a:r>
              <a:rPr lang="en-US" dirty="0" smtClean="0"/>
              <a:t>Attempts to disable security protections or changes in permissions</a:t>
            </a:r>
          </a:p>
        </p:txBody>
      </p:sp>
      <p:sp>
        <p:nvSpPr>
          <p:cNvPr id="5" name="Title 4"/>
          <p:cNvSpPr>
            <a:spLocks noGrp="1"/>
          </p:cNvSpPr>
          <p:nvPr>
            <p:ph type="title"/>
          </p:nvPr>
        </p:nvSpPr>
        <p:spPr/>
        <p:txBody>
          <a:bodyPr/>
          <a:lstStyle/>
          <a:p>
            <a:pPr eaLnBrk="1" fontAlgn="auto" hangingPunct="1">
              <a:spcAft>
                <a:spcPts val="0"/>
              </a:spcAft>
              <a:defRPr/>
            </a:pPr>
            <a:r>
              <a:rPr lang="en-US" dirty="0" smtClean="0"/>
              <a:t>7.7: Implementing Security Policy</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70</a:t>
            </a:fld>
            <a:endParaRPr 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7.7: Windows Local Password Policy</a:t>
            </a:r>
            <a:endParaRPr lang="en-US" dirty="0"/>
          </a:p>
        </p:txBody>
      </p:sp>
      <p:pic>
        <p:nvPicPr>
          <p:cNvPr id="8806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723" y="1447800"/>
            <a:ext cx="7333974" cy="441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71</a:t>
            </a:fld>
            <a:endParaRPr lang="en-US"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7.7: Windows Account Policy</a:t>
            </a:r>
            <a:endParaRPr lang="en-US" dirty="0"/>
          </a:p>
        </p:txBody>
      </p:sp>
      <p:pic>
        <p:nvPicPr>
          <p:cNvPr id="8909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600200"/>
            <a:ext cx="6990500" cy="403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72</a:t>
            </a:fld>
            <a:endParaRPr lang="en-US"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7.7: Windows Audit Policy</a:t>
            </a:r>
            <a:endParaRPr lang="en-US" dirty="0"/>
          </a:p>
        </p:txBody>
      </p:sp>
      <p:pic>
        <p:nvPicPr>
          <p:cNvPr id="9011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524000"/>
            <a:ext cx="7122319" cy="411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73</a:t>
            </a:fld>
            <a:endParaRPr lang="en-US"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Content Placeholder 1"/>
          <p:cNvSpPr>
            <a:spLocks noGrp="1"/>
          </p:cNvSpPr>
          <p:nvPr>
            <p:ph idx="1"/>
          </p:nvPr>
        </p:nvSpPr>
        <p:spPr/>
        <p:txBody>
          <a:bodyPr/>
          <a:lstStyle/>
          <a:p>
            <a:pPr eaLnBrk="1"/>
            <a:r>
              <a:rPr lang="en-US" b="1" dirty="0" smtClean="0"/>
              <a:t>Threats</a:t>
            </a:r>
          </a:p>
          <a:p>
            <a:pPr lvl="1" eaLnBrk="1"/>
            <a:r>
              <a:rPr lang="en-US" dirty="0" smtClean="0"/>
              <a:t>Loss or theft</a:t>
            </a:r>
          </a:p>
          <a:p>
            <a:pPr lvl="1" eaLnBrk="1"/>
            <a:r>
              <a:rPr lang="en-US" dirty="0" smtClean="0"/>
              <a:t>Loss of capital investment</a:t>
            </a:r>
          </a:p>
          <a:p>
            <a:pPr lvl="1" eaLnBrk="1"/>
            <a:r>
              <a:rPr lang="en-US" dirty="0" smtClean="0"/>
              <a:t>Loss of data that was not backed up</a:t>
            </a:r>
          </a:p>
          <a:p>
            <a:pPr lvl="1" eaLnBrk="1"/>
            <a:r>
              <a:rPr lang="en-US" dirty="0" smtClean="0"/>
              <a:t>Loss of trade secrets</a:t>
            </a:r>
          </a:p>
          <a:p>
            <a:pPr lvl="1" eaLnBrk="1"/>
            <a:r>
              <a:rPr lang="en-US" dirty="0" smtClean="0"/>
              <a:t>Loss of private information, perhaps leading to lawsuits</a:t>
            </a:r>
          </a:p>
          <a:p>
            <a:pPr eaLnBrk="1" hangingPunct="1"/>
            <a:endParaRPr lang="en-US" dirty="0"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7.7: Protecting Notebook Computers</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74</a:t>
            </a:fld>
            <a:endParaRPr lang="en-US"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Content Placeholder 1"/>
          <p:cNvSpPr>
            <a:spLocks noGrp="1"/>
          </p:cNvSpPr>
          <p:nvPr>
            <p:ph idx="1"/>
          </p:nvPr>
        </p:nvSpPr>
        <p:spPr>
          <a:xfrm>
            <a:off x="457200" y="1481138"/>
            <a:ext cx="8229600" cy="4767262"/>
          </a:xfrm>
        </p:spPr>
        <p:txBody>
          <a:bodyPr/>
          <a:lstStyle/>
          <a:p>
            <a:pPr eaLnBrk="1"/>
            <a:r>
              <a:rPr lang="en-US" b="1" dirty="0" smtClean="0"/>
              <a:t>Backup</a:t>
            </a:r>
          </a:p>
          <a:p>
            <a:pPr lvl="1" eaLnBrk="1"/>
            <a:r>
              <a:rPr lang="en-US" dirty="0" smtClean="0"/>
              <a:t>Before taking the notebook out</a:t>
            </a:r>
          </a:p>
          <a:p>
            <a:pPr lvl="1" eaLnBrk="1"/>
            <a:r>
              <a:rPr lang="en-US" dirty="0" smtClean="0"/>
              <a:t>Frequently, during use outside the firm</a:t>
            </a:r>
          </a:p>
          <a:p>
            <a:pPr eaLnBrk="1"/>
            <a:r>
              <a:rPr lang="en-US" b="1" dirty="0" smtClean="0"/>
              <a:t>Use a Strong Password</a:t>
            </a:r>
          </a:p>
          <a:p>
            <a:pPr lvl="1" eaLnBrk="1"/>
            <a:r>
              <a:rPr lang="en-US" dirty="0" smtClean="0"/>
              <a:t>If attackers bypass the operating system password, they get open access to encrypted data</a:t>
            </a:r>
          </a:p>
          <a:p>
            <a:pPr lvl="1" eaLnBrk="1"/>
            <a:r>
              <a:rPr lang="en-US" dirty="0" smtClean="0"/>
              <a:t>The loss of login passwords is a major concern</a:t>
            </a:r>
          </a:p>
          <a:p>
            <a:pPr eaLnBrk="1" hangingPunct="1"/>
            <a:endParaRPr lang="en-US" dirty="0"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7.7: Protecting Notebook Computers</a:t>
            </a:r>
            <a:endParaRPr lang="en-US" dirty="0"/>
          </a:p>
        </p:txBody>
      </p:sp>
      <p:sp>
        <p:nvSpPr>
          <p:cNvPr id="8"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75</a:t>
            </a:fld>
            <a:endParaRPr lang="en-US" dirty="0"/>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Content Placeholder 1"/>
          <p:cNvSpPr>
            <a:spLocks noGrp="1"/>
          </p:cNvSpPr>
          <p:nvPr>
            <p:ph idx="1"/>
          </p:nvPr>
        </p:nvSpPr>
        <p:spPr>
          <a:xfrm>
            <a:off x="457200" y="1371600"/>
            <a:ext cx="8229600" cy="4876800"/>
          </a:xfrm>
        </p:spPr>
        <p:txBody>
          <a:bodyPr/>
          <a:lstStyle/>
          <a:p>
            <a:pPr eaLnBrk="1"/>
            <a:r>
              <a:rPr lang="en-US" b="1" smtClean="0"/>
              <a:t>Policies for Sensitive Data</a:t>
            </a:r>
          </a:p>
          <a:p>
            <a:pPr lvl="1" eaLnBrk="1"/>
            <a:r>
              <a:rPr lang="en-US" smtClean="0"/>
              <a:t>Four main policies:</a:t>
            </a:r>
          </a:p>
          <a:p>
            <a:pPr lvl="2" eaLnBrk="1"/>
            <a:r>
              <a:rPr lang="en-US" smtClean="0"/>
              <a:t>Limit what sensitive data can be stored on all mobile devices</a:t>
            </a:r>
          </a:p>
          <a:p>
            <a:pPr lvl="2" eaLnBrk="1"/>
            <a:r>
              <a:rPr lang="en-US" smtClean="0"/>
              <a:t>Require data encryption for all data</a:t>
            </a:r>
          </a:p>
          <a:p>
            <a:pPr lvl="2" eaLnBrk="1"/>
            <a:r>
              <a:rPr lang="en-US" smtClean="0"/>
              <a:t>Protect the notebook with a strong login password</a:t>
            </a:r>
          </a:p>
          <a:p>
            <a:pPr lvl="2" eaLnBrk="1"/>
            <a:r>
              <a:rPr lang="en-US" smtClean="0"/>
              <a:t>Audit for the previous two policies</a:t>
            </a:r>
          </a:p>
          <a:p>
            <a:pPr lvl="1" eaLnBrk="1"/>
            <a:r>
              <a:rPr lang="en-US" smtClean="0"/>
              <a:t>Apply policies to all mobile data on disk drives, USB RAM drives, MP3 players that store data, and even mobile phones that can store data</a:t>
            </a:r>
          </a:p>
          <a:p>
            <a:pPr eaLnBrk="1" hangingPunct="1"/>
            <a:endParaRPr lang="en-US"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7.7: Protecting Notebook Computers</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76</a:t>
            </a:fld>
            <a:endParaRPr lang="en-US"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Content Placeholder 1"/>
          <p:cNvSpPr>
            <a:spLocks noGrp="1"/>
          </p:cNvSpPr>
          <p:nvPr>
            <p:ph idx="1"/>
          </p:nvPr>
        </p:nvSpPr>
        <p:spPr/>
        <p:txBody>
          <a:bodyPr/>
          <a:lstStyle/>
          <a:p>
            <a:pPr eaLnBrk="1"/>
            <a:r>
              <a:rPr lang="en-US" b="1" dirty="0" smtClean="0"/>
              <a:t>Other Measures</a:t>
            </a:r>
          </a:p>
          <a:p>
            <a:pPr lvl="1" eaLnBrk="1"/>
            <a:r>
              <a:rPr lang="en-US" dirty="0" smtClean="0"/>
              <a:t>Teach users loss and theft protection techniques</a:t>
            </a:r>
          </a:p>
          <a:p>
            <a:pPr lvl="1" eaLnBrk="1"/>
            <a:r>
              <a:rPr lang="en-US" dirty="0" smtClean="0"/>
              <a:t>Use notebook recovery software</a:t>
            </a:r>
          </a:p>
          <a:p>
            <a:pPr lvl="2" eaLnBrk="1"/>
            <a:r>
              <a:rPr lang="en-US" dirty="0" smtClean="0"/>
              <a:t>Contacts the recovery company the next time the computer connects to the Internet</a:t>
            </a:r>
          </a:p>
          <a:p>
            <a:pPr lvl="2" eaLnBrk="1"/>
            <a:r>
              <a:rPr lang="en-US" dirty="0" smtClean="0"/>
              <a:t>Recovery company contacts local police to recover the software</a:t>
            </a:r>
          </a:p>
          <a:p>
            <a:pPr eaLnBrk="1" hangingPunct="1"/>
            <a:endParaRPr lang="en-US" dirty="0"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7.7: Protecting Notebook Computers</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77</a:t>
            </a:fld>
            <a:endParaRPr lang="en-US"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Content Placeholder 1"/>
          <p:cNvSpPr>
            <a:spLocks noGrp="1"/>
          </p:cNvSpPr>
          <p:nvPr>
            <p:ph idx="1"/>
          </p:nvPr>
        </p:nvSpPr>
        <p:spPr>
          <a:xfrm>
            <a:off x="457200" y="1676400"/>
            <a:ext cx="8229600" cy="4330700"/>
          </a:xfrm>
        </p:spPr>
        <p:txBody>
          <a:bodyPr/>
          <a:lstStyle/>
          <a:p>
            <a:pPr eaLnBrk="1"/>
            <a:r>
              <a:rPr lang="en-US" b="1" dirty="0" smtClean="0"/>
              <a:t>Importance</a:t>
            </a:r>
          </a:p>
          <a:p>
            <a:pPr lvl="1" eaLnBrk="1"/>
            <a:r>
              <a:rPr lang="en-US" dirty="0" smtClean="0"/>
              <a:t>Ordinary users lack the knowledge to manage security on their PCs</a:t>
            </a:r>
          </a:p>
          <a:p>
            <a:pPr lvl="1" eaLnBrk="1"/>
            <a:r>
              <a:rPr lang="en-US" dirty="0" smtClean="0"/>
              <a:t>They sometimes knowingly violate security policies</a:t>
            </a:r>
          </a:p>
          <a:p>
            <a:pPr lvl="1" eaLnBrk="1"/>
            <a:r>
              <a:rPr lang="en-US" dirty="0"/>
              <a:t>C</a:t>
            </a:r>
            <a:r>
              <a:rPr lang="en-US" dirty="0" smtClean="0"/>
              <a:t>entralized management </a:t>
            </a:r>
            <a:r>
              <a:rPr lang="en-US" dirty="0"/>
              <a:t>can often reduce </a:t>
            </a:r>
            <a:r>
              <a:rPr lang="en-US" dirty="0" smtClean="0"/>
              <a:t>costs through automation</a:t>
            </a:r>
          </a:p>
        </p:txBody>
      </p:sp>
      <p:sp>
        <p:nvSpPr>
          <p:cNvPr id="5" name="Title 4"/>
          <p:cNvSpPr>
            <a:spLocks noGrp="1"/>
          </p:cNvSpPr>
          <p:nvPr>
            <p:ph type="title"/>
          </p:nvPr>
        </p:nvSpPr>
        <p:spPr>
          <a:xfrm>
            <a:off x="457200" y="274638"/>
            <a:ext cx="8382000" cy="1143000"/>
          </a:xfrm>
        </p:spPr>
        <p:txBody>
          <a:bodyPr>
            <a:normAutofit fontScale="90000"/>
          </a:bodyPr>
          <a:lstStyle/>
          <a:p>
            <a:pPr eaLnBrk="1" fontAlgn="auto" hangingPunct="1">
              <a:spcAft>
                <a:spcPts val="0"/>
              </a:spcAft>
              <a:defRPr/>
            </a:pPr>
            <a:r>
              <a:rPr lang="en-US" dirty="0" smtClean="0"/>
              <a:t>7.7: Centralized PC Security Management</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78</a:t>
            </a:fld>
            <a:endParaRPr lang="en-US"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Content Placeholder 1"/>
          <p:cNvSpPr>
            <a:spLocks noGrp="1"/>
          </p:cNvSpPr>
          <p:nvPr>
            <p:ph idx="1"/>
          </p:nvPr>
        </p:nvSpPr>
        <p:spPr>
          <a:xfrm>
            <a:off x="457200" y="1752600"/>
            <a:ext cx="8229600" cy="4254500"/>
          </a:xfrm>
        </p:spPr>
        <p:txBody>
          <a:bodyPr/>
          <a:lstStyle/>
          <a:p>
            <a:pPr eaLnBrk="1"/>
            <a:r>
              <a:rPr lang="en-US" b="1" smtClean="0"/>
              <a:t>Standard Configurations for PCs</a:t>
            </a:r>
          </a:p>
          <a:p>
            <a:pPr lvl="1" eaLnBrk="1"/>
            <a:r>
              <a:rPr lang="en-US" smtClean="0"/>
              <a:t>May restrict applications, configuration settings, and even the user interface</a:t>
            </a:r>
          </a:p>
          <a:p>
            <a:pPr lvl="1" eaLnBrk="1"/>
            <a:r>
              <a:rPr lang="en-US" smtClean="0"/>
              <a:t>Ensure that the software is configured safely</a:t>
            </a:r>
          </a:p>
          <a:p>
            <a:pPr lvl="1" eaLnBrk="1"/>
            <a:r>
              <a:rPr lang="en-US" smtClean="0"/>
              <a:t>Enforce policies</a:t>
            </a:r>
          </a:p>
          <a:p>
            <a:pPr lvl="1" eaLnBrk="1"/>
            <a:r>
              <a:rPr lang="en-US" smtClean="0"/>
              <a:t>More generally, reduce maintenance costs by making it easier to diagnose errors</a:t>
            </a:r>
          </a:p>
          <a:p>
            <a:pPr eaLnBrk="1" hangingPunct="1"/>
            <a:endParaRPr lang="en-US" smtClean="0"/>
          </a:p>
        </p:txBody>
      </p:sp>
      <p:sp>
        <p:nvSpPr>
          <p:cNvPr id="5" name="Title 4"/>
          <p:cNvSpPr>
            <a:spLocks noGrp="1"/>
          </p:cNvSpPr>
          <p:nvPr>
            <p:ph type="title"/>
          </p:nvPr>
        </p:nvSpPr>
        <p:spPr>
          <a:xfrm>
            <a:off x="457200" y="274638"/>
            <a:ext cx="8534400" cy="1143000"/>
          </a:xfrm>
        </p:spPr>
        <p:txBody>
          <a:bodyPr>
            <a:normAutofit fontScale="90000"/>
          </a:bodyPr>
          <a:lstStyle/>
          <a:p>
            <a:pPr eaLnBrk="1" fontAlgn="auto" hangingPunct="1">
              <a:spcAft>
                <a:spcPts val="0"/>
              </a:spcAft>
              <a:defRPr/>
            </a:pPr>
            <a:r>
              <a:rPr lang="en-US" dirty="0" smtClean="0"/>
              <a:t>7.7: Centralized PC Security Management</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79</a:t>
            </a:fld>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Content Placeholder 1"/>
          <p:cNvSpPr>
            <a:spLocks noGrp="1"/>
          </p:cNvSpPr>
          <p:nvPr>
            <p:ph idx="1"/>
          </p:nvPr>
        </p:nvSpPr>
        <p:spPr/>
        <p:txBody>
          <a:bodyPr/>
          <a:lstStyle/>
          <a:p>
            <a:pPr marL="623888" indent="-514350" eaLnBrk="1">
              <a:buFont typeface="Wingdings" pitchFamily="2" charset="2"/>
              <a:buChar char="§"/>
            </a:pPr>
            <a:r>
              <a:rPr lang="en-US" smtClean="0"/>
              <a:t>Backup</a:t>
            </a:r>
          </a:p>
          <a:p>
            <a:pPr marL="623888" indent="-514350" eaLnBrk="1">
              <a:buFont typeface="Wingdings" pitchFamily="2" charset="2"/>
              <a:buChar char="§"/>
            </a:pPr>
            <a:r>
              <a:rPr lang="en-US" smtClean="0"/>
              <a:t>Backup</a:t>
            </a:r>
          </a:p>
          <a:p>
            <a:pPr marL="623888" indent="-514350" eaLnBrk="1">
              <a:buFont typeface="Wingdings" pitchFamily="2" charset="2"/>
              <a:buChar char="§"/>
            </a:pPr>
            <a:r>
              <a:rPr lang="en-US" smtClean="0"/>
              <a:t>Backup</a:t>
            </a:r>
          </a:p>
          <a:p>
            <a:pPr marL="623888" indent="-514350" eaLnBrk="1">
              <a:buFont typeface="Wingdings" pitchFamily="2" charset="2"/>
              <a:buChar char="§"/>
            </a:pPr>
            <a:r>
              <a:rPr lang="en-US" smtClean="0"/>
              <a:t>Restrict physical access to hosts (see Chapter 5)</a:t>
            </a:r>
          </a:p>
          <a:p>
            <a:pPr marL="623888" indent="-514350" eaLnBrk="1">
              <a:buFont typeface="Wingdings" pitchFamily="2" charset="2"/>
              <a:buChar char="§"/>
            </a:pPr>
            <a:r>
              <a:rPr lang="en-US" smtClean="0"/>
              <a:t>Install the operating system with secure configuration options</a:t>
            </a:r>
          </a:p>
          <a:p>
            <a:pPr lvl="2" eaLnBrk="1"/>
            <a:r>
              <a:rPr lang="en-US" smtClean="0"/>
              <a:t>Change all default passwords, etc.</a:t>
            </a:r>
          </a:p>
        </p:txBody>
      </p:sp>
      <p:sp>
        <p:nvSpPr>
          <p:cNvPr id="5" name="Title 4"/>
          <p:cNvSpPr>
            <a:spLocks noGrp="1"/>
          </p:cNvSpPr>
          <p:nvPr>
            <p:ph type="title"/>
          </p:nvPr>
        </p:nvSpPr>
        <p:spPr/>
        <p:txBody>
          <a:bodyPr/>
          <a:lstStyle/>
          <a:p>
            <a:pPr eaLnBrk="1" fontAlgn="auto" hangingPunct="1">
              <a:spcAft>
                <a:spcPts val="0"/>
              </a:spcAft>
              <a:defRPr/>
            </a:pPr>
            <a:r>
              <a:rPr lang="en-US" dirty="0" smtClean="0"/>
              <a:t>7.1: Elements of Host Hardening</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8</a:t>
            </a:fld>
            <a:endParaRPr lang="en-US"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Content Placeholder 1"/>
          <p:cNvSpPr>
            <a:spLocks noGrp="1"/>
          </p:cNvSpPr>
          <p:nvPr>
            <p:ph idx="1"/>
          </p:nvPr>
        </p:nvSpPr>
        <p:spPr>
          <a:xfrm>
            <a:off x="457200" y="1646238"/>
            <a:ext cx="8229600" cy="4525962"/>
          </a:xfrm>
        </p:spPr>
        <p:txBody>
          <a:bodyPr/>
          <a:lstStyle/>
          <a:p>
            <a:pPr eaLnBrk="1"/>
            <a:r>
              <a:rPr lang="en-US" b="1" dirty="0" smtClean="0"/>
              <a:t>Network Access Control (NAC)</a:t>
            </a:r>
          </a:p>
          <a:p>
            <a:pPr lvl="1" eaLnBrk="1"/>
            <a:r>
              <a:rPr lang="en-US" dirty="0" smtClean="0"/>
              <a:t>Goal is to reduce the danger created by computers with malware</a:t>
            </a:r>
          </a:p>
          <a:p>
            <a:pPr lvl="1" eaLnBrk="1"/>
            <a:r>
              <a:rPr lang="en-US" dirty="0" smtClean="0"/>
              <a:t>Control their access to the network</a:t>
            </a:r>
          </a:p>
        </p:txBody>
      </p:sp>
      <p:sp>
        <p:nvSpPr>
          <p:cNvPr id="5" name="Title 4"/>
          <p:cNvSpPr>
            <a:spLocks noGrp="1"/>
          </p:cNvSpPr>
          <p:nvPr>
            <p:ph type="title"/>
          </p:nvPr>
        </p:nvSpPr>
        <p:spPr>
          <a:xfrm>
            <a:off x="457200" y="274638"/>
            <a:ext cx="8458200" cy="1143000"/>
          </a:xfrm>
        </p:spPr>
        <p:txBody>
          <a:bodyPr>
            <a:normAutofit fontScale="90000"/>
          </a:bodyPr>
          <a:lstStyle/>
          <a:p>
            <a:pPr eaLnBrk="1" fontAlgn="auto" hangingPunct="1">
              <a:spcAft>
                <a:spcPts val="0"/>
              </a:spcAft>
              <a:defRPr/>
            </a:pPr>
            <a:r>
              <a:rPr lang="en-US" dirty="0" smtClean="0"/>
              <a:t>7.7: Centralized PC Security Management</a:t>
            </a:r>
            <a:endParaRPr lang="en-US" dirty="0"/>
          </a:p>
        </p:txBody>
      </p:sp>
      <p:sp>
        <p:nvSpPr>
          <p:cNvPr id="9"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80</a:t>
            </a:fld>
            <a:endParaRPr lang="en-US"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Content Placeholder 1"/>
          <p:cNvSpPr>
            <a:spLocks noGrp="1"/>
          </p:cNvSpPr>
          <p:nvPr>
            <p:ph idx="1"/>
          </p:nvPr>
        </p:nvSpPr>
        <p:spPr>
          <a:xfrm>
            <a:off x="457200" y="1646238"/>
            <a:ext cx="8229600" cy="4525962"/>
          </a:xfrm>
        </p:spPr>
        <p:txBody>
          <a:bodyPr/>
          <a:lstStyle/>
          <a:p>
            <a:pPr eaLnBrk="1"/>
            <a:r>
              <a:rPr lang="en-US" b="1" smtClean="0"/>
              <a:t>Network Access Control (NAC)</a:t>
            </a:r>
          </a:p>
          <a:p>
            <a:pPr lvl="1" eaLnBrk="1"/>
            <a:r>
              <a:rPr lang="en-US" smtClean="0"/>
              <a:t>Stage 1: Initial Health Check</a:t>
            </a:r>
          </a:p>
          <a:p>
            <a:pPr lvl="2" eaLnBrk="1"/>
            <a:r>
              <a:rPr lang="en-US" smtClean="0"/>
              <a:t>Checks the “health” of the computer before allowing it into the network</a:t>
            </a:r>
          </a:p>
          <a:p>
            <a:pPr lvl="2" eaLnBrk="1"/>
            <a:r>
              <a:rPr lang="en-US" smtClean="0"/>
              <a:t>Choices:</a:t>
            </a:r>
          </a:p>
          <a:p>
            <a:pPr lvl="3" eaLnBrk="1">
              <a:spcBef>
                <a:spcPts val="1200"/>
              </a:spcBef>
            </a:pPr>
            <a:r>
              <a:rPr lang="en-US" sz="2400" smtClean="0"/>
              <a:t>Accept it</a:t>
            </a:r>
          </a:p>
          <a:p>
            <a:pPr lvl="3" eaLnBrk="1">
              <a:spcBef>
                <a:spcPts val="1200"/>
              </a:spcBef>
            </a:pPr>
            <a:r>
              <a:rPr lang="en-US" sz="2400" smtClean="0"/>
              <a:t>Reject it</a:t>
            </a:r>
          </a:p>
          <a:p>
            <a:pPr lvl="3" eaLnBrk="1">
              <a:spcBef>
                <a:spcPts val="1200"/>
              </a:spcBef>
            </a:pPr>
            <a:r>
              <a:rPr lang="en-US" sz="2400" smtClean="0"/>
              <a:t>Quarantine and pass it to a remediation server; retest after remediation</a:t>
            </a:r>
          </a:p>
        </p:txBody>
      </p:sp>
      <p:sp>
        <p:nvSpPr>
          <p:cNvPr id="5" name="Title 4"/>
          <p:cNvSpPr>
            <a:spLocks noGrp="1"/>
          </p:cNvSpPr>
          <p:nvPr>
            <p:ph type="title"/>
          </p:nvPr>
        </p:nvSpPr>
        <p:spPr>
          <a:xfrm>
            <a:off x="457200" y="274638"/>
            <a:ext cx="8458200" cy="1143000"/>
          </a:xfrm>
        </p:spPr>
        <p:txBody>
          <a:bodyPr>
            <a:normAutofit fontScale="90000"/>
          </a:bodyPr>
          <a:lstStyle/>
          <a:p>
            <a:pPr eaLnBrk="1" fontAlgn="auto" hangingPunct="1">
              <a:spcAft>
                <a:spcPts val="0"/>
              </a:spcAft>
              <a:defRPr/>
            </a:pPr>
            <a:r>
              <a:rPr lang="en-US" dirty="0" smtClean="0"/>
              <a:t>7.7: Centralized PC Security Management</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81</a:t>
            </a:fld>
            <a:endParaRPr lang="en-US"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Content Placeholder 1"/>
          <p:cNvSpPr>
            <a:spLocks noGrp="1"/>
          </p:cNvSpPr>
          <p:nvPr>
            <p:ph idx="1"/>
          </p:nvPr>
        </p:nvSpPr>
        <p:spPr/>
        <p:txBody>
          <a:bodyPr/>
          <a:lstStyle/>
          <a:p>
            <a:pPr eaLnBrk="1"/>
            <a:r>
              <a:rPr lang="en-US" b="1" smtClean="0"/>
              <a:t>Network Access Control (NAC)</a:t>
            </a:r>
          </a:p>
          <a:p>
            <a:pPr lvl="1" eaLnBrk="1"/>
            <a:r>
              <a:rPr lang="en-US" smtClean="0"/>
              <a:t>Stage 2: Ongoing Traffic Monitoring</a:t>
            </a:r>
          </a:p>
          <a:p>
            <a:pPr lvl="2" eaLnBrk="1"/>
            <a:r>
              <a:rPr lang="en-US" smtClean="0"/>
              <a:t>If traffic after admission indicates malware on the client, drop or remediate</a:t>
            </a:r>
          </a:p>
          <a:p>
            <a:pPr lvl="2" eaLnBrk="1"/>
            <a:r>
              <a:rPr lang="en-US" smtClean="0"/>
              <a:t>Not all NAC systems do this</a:t>
            </a:r>
          </a:p>
          <a:p>
            <a:pPr eaLnBrk="1" hangingPunct="1"/>
            <a:endParaRPr lang="en-US" smtClean="0"/>
          </a:p>
        </p:txBody>
      </p:sp>
      <p:sp>
        <p:nvSpPr>
          <p:cNvPr id="5" name="Title 4"/>
          <p:cNvSpPr>
            <a:spLocks noGrp="1"/>
          </p:cNvSpPr>
          <p:nvPr>
            <p:ph type="title"/>
          </p:nvPr>
        </p:nvSpPr>
        <p:spPr>
          <a:xfrm>
            <a:off x="457200" y="274638"/>
            <a:ext cx="8458200" cy="1143000"/>
          </a:xfrm>
        </p:spPr>
        <p:txBody>
          <a:bodyPr>
            <a:normAutofit fontScale="90000"/>
          </a:bodyPr>
          <a:lstStyle/>
          <a:p>
            <a:pPr eaLnBrk="1" fontAlgn="auto" hangingPunct="1">
              <a:spcAft>
                <a:spcPts val="0"/>
              </a:spcAft>
              <a:defRPr/>
            </a:pPr>
            <a:r>
              <a:rPr lang="en-US" dirty="0" smtClean="0"/>
              <a:t>7.7: Centralized PC Security Management</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82</a:t>
            </a:fld>
            <a:endParaRPr lang="en-US"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Content Placeholder 1"/>
          <p:cNvSpPr>
            <a:spLocks noGrp="1"/>
          </p:cNvSpPr>
          <p:nvPr>
            <p:ph idx="1"/>
          </p:nvPr>
        </p:nvSpPr>
        <p:spPr>
          <a:xfrm>
            <a:off x="457200" y="1481138"/>
            <a:ext cx="8382000" cy="4525962"/>
          </a:xfrm>
        </p:spPr>
        <p:txBody>
          <a:bodyPr/>
          <a:lstStyle/>
          <a:p>
            <a:pPr eaLnBrk="1"/>
            <a:r>
              <a:rPr lang="en-US" b="1" smtClean="0"/>
              <a:t>Advantages of GPOs</a:t>
            </a:r>
          </a:p>
          <a:p>
            <a:pPr lvl="1">
              <a:spcBef>
                <a:spcPts val="600"/>
              </a:spcBef>
              <a:spcAft>
                <a:spcPts val="300"/>
              </a:spcAft>
            </a:pPr>
            <a:r>
              <a:rPr lang="en-US" sz="2400" b="1" smtClean="0"/>
              <a:t>Consistency </a:t>
            </a:r>
            <a:r>
              <a:rPr lang="en-US" sz="2400" smtClean="0"/>
              <a:t>−Security policy can be applied across an entire organization uniformly at the same time</a:t>
            </a:r>
          </a:p>
          <a:p>
            <a:pPr lvl="1">
              <a:spcBef>
                <a:spcPts val="600"/>
              </a:spcBef>
              <a:spcAft>
                <a:spcPts val="300"/>
              </a:spcAft>
            </a:pPr>
            <a:r>
              <a:rPr lang="en-US" sz="2400" b="1" smtClean="0"/>
              <a:t>Reduced Administrative Costs </a:t>
            </a:r>
            <a:r>
              <a:rPr lang="en-US" sz="2400" smtClean="0"/>
              <a:t>− Corporate policies can be created, applied, and managed from a single management console</a:t>
            </a:r>
          </a:p>
          <a:p>
            <a:pPr lvl="1">
              <a:spcBef>
                <a:spcPts val="600"/>
              </a:spcBef>
              <a:spcAft>
                <a:spcPts val="300"/>
              </a:spcAft>
            </a:pPr>
            <a:r>
              <a:rPr lang="en-US" sz="2400" b="1" smtClean="0"/>
              <a:t>Compliance </a:t>
            </a:r>
            <a:r>
              <a:rPr lang="en-US" sz="2400" smtClean="0"/>
              <a:t>− A company can ensure compliance with laws and regulations</a:t>
            </a:r>
          </a:p>
          <a:p>
            <a:pPr lvl="1">
              <a:spcBef>
                <a:spcPts val="600"/>
              </a:spcBef>
              <a:spcAft>
                <a:spcPts val="300"/>
              </a:spcAft>
            </a:pPr>
            <a:r>
              <a:rPr lang="en-US" sz="2400" b="1" smtClean="0"/>
              <a:t>Control</a:t>
            </a:r>
            <a:r>
              <a:rPr lang="en-US" sz="2400" smtClean="0"/>
              <a:t> − Provides a granular level of control over users, computers, applications, and tasks</a:t>
            </a:r>
          </a:p>
        </p:txBody>
      </p:sp>
      <p:sp>
        <p:nvSpPr>
          <p:cNvPr id="5" name="Title 4"/>
          <p:cNvSpPr>
            <a:spLocks noGrp="1"/>
          </p:cNvSpPr>
          <p:nvPr>
            <p:ph type="title"/>
          </p:nvPr>
        </p:nvSpPr>
        <p:spPr/>
        <p:txBody>
          <a:bodyPr>
            <a:normAutofit/>
          </a:bodyPr>
          <a:lstStyle/>
          <a:p>
            <a:pPr eaLnBrk="1" fontAlgn="auto" hangingPunct="1">
              <a:spcAft>
                <a:spcPts val="0"/>
              </a:spcAft>
              <a:defRPr/>
            </a:pPr>
            <a:r>
              <a:rPr lang="en-US" sz="3200" dirty="0" smtClean="0"/>
              <a:t>7.7: Windows Group Policy Objects (GPOs)</a:t>
            </a:r>
            <a:endParaRPr lang="en-US" sz="3200"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83</a:t>
            </a:fld>
            <a:endParaRPr lang="en-US"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944562"/>
          </a:xfrm>
        </p:spPr>
        <p:txBody>
          <a:bodyPr>
            <a:noAutofit/>
          </a:bodyPr>
          <a:lstStyle/>
          <a:p>
            <a:pPr eaLnBrk="1" fontAlgn="auto" hangingPunct="1">
              <a:spcAft>
                <a:spcPts val="0"/>
              </a:spcAft>
              <a:defRPr/>
            </a:pPr>
            <a:r>
              <a:rPr lang="en-US" sz="3200" dirty="0" smtClean="0"/>
              <a:t>7.7: Windows Group Policy Objects (GPOs)</a:t>
            </a:r>
            <a:endParaRPr lang="en-US" sz="3200" dirty="0"/>
          </a:p>
        </p:txBody>
      </p:sp>
      <p:pic>
        <p:nvPicPr>
          <p:cNvPr id="101380" name="Picture 5" descr="Figure_7-23 GPOs for PPT.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371600"/>
            <a:ext cx="8307388" cy="396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84</a:t>
            </a:fld>
            <a:endParaRPr lang="en-US"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944562"/>
          </a:xfrm>
        </p:spPr>
        <p:txBody>
          <a:bodyPr/>
          <a:lstStyle/>
          <a:p>
            <a:pPr eaLnBrk="1" fontAlgn="auto" hangingPunct="1">
              <a:spcAft>
                <a:spcPts val="0"/>
              </a:spcAft>
              <a:defRPr/>
            </a:pPr>
            <a:r>
              <a:rPr lang="en-US" sz="2800" dirty="0" smtClean="0"/>
              <a:t>7.7: Windows Group Policy Objects (GPOs)</a:t>
            </a:r>
            <a:endParaRPr lang="en-US" sz="2800" dirty="0"/>
          </a:p>
        </p:txBody>
      </p:sp>
      <p:pic>
        <p:nvPicPr>
          <p:cNvPr id="102405" name="Picture 3"/>
          <p:cNvPicPr>
            <a:picLocks noChangeAspect="1" noChangeArrowheads="1"/>
          </p:cNvPicPr>
          <p:nvPr/>
        </p:nvPicPr>
        <p:blipFill>
          <a:blip r:embed="rId3">
            <a:extLst>
              <a:ext uri="{28A0092B-C50C-407E-A947-70E740481C1C}">
                <a14:useLocalDpi xmlns:a14="http://schemas.microsoft.com/office/drawing/2010/main" val="0"/>
              </a:ext>
            </a:extLst>
          </a:blip>
          <a:srcRect l="20351" t="10588" r="12463" b="44061"/>
          <a:stretch>
            <a:fillRect/>
          </a:stretch>
        </p:blipFill>
        <p:spPr bwMode="auto">
          <a:xfrm>
            <a:off x="609600" y="1219200"/>
            <a:ext cx="7841548" cy="472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85</a:t>
            </a:fld>
            <a:endParaRPr lang="en-US"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pPr eaLnBrk="1" fontAlgn="auto" hangingPunct="1">
              <a:spcAft>
                <a:spcPts val="0"/>
              </a:spcAft>
              <a:defRPr/>
            </a:pPr>
            <a:r>
              <a:rPr lang="en-US" dirty="0" smtClean="0"/>
              <a:t>The End</a:t>
            </a:r>
            <a:endParaRPr lang="en-US" dirty="0"/>
          </a:p>
        </p:txBody>
      </p:sp>
    </p:spTree>
  </p:cSld>
  <p:clrMapOvr>
    <a:masterClrMapping/>
  </p:clrMapOvr>
  <p:transition>
    <p:wedg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9875" name="Picture 3" descr="cid:3287383400_2177562"/>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066800" y="381000"/>
            <a:ext cx="7242175" cy="2363788"/>
          </a:xfrm>
          <a:prstGeom prst="rect">
            <a:avLst/>
          </a:prstGeom>
          <a:solidFill>
            <a:schemeClr val="hlink"/>
          </a:solidFill>
          <a:ln w="9525">
            <a:solidFill>
              <a:schemeClr val="bg1"/>
            </a:solidFill>
            <a:miter lim="800000"/>
            <a:headEnd/>
            <a:tailEnd/>
          </a:ln>
        </p:spPr>
      </p:pic>
      <p:sp>
        <p:nvSpPr>
          <p:cNvPr id="79876" name="Rectangle 4"/>
          <p:cNvSpPr>
            <a:spLocks noChangeArrowheads="1"/>
          </p:cNvSpPr>
          <p:nvPr/>
        </p:nvSpPr>
        <p:spPr bwMode="auto">
          <a:xfrm>
            <a:off x="685800" y="2895600"/>
            <a:ext cx="7589838" cy="1069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nchor="ctr">
            <a:spAutoFit/>
          </a:bodyPr>
          <a:lstStyle/>
          <a:p>
            <a:pPr algn="ctr"/>
            <a:r>
              <a:rPr lang="en-US" sz="1600">
                <a:solidFill>
                  <a:srgbClr val="000000"/>
                </a:solidFill>
                <a:cs typeface="Times New Roman" pitchFamily="18" charset="0"/>
              </a:rPr>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p>
        </p:txBody>
      </p:sp>
      <p:sp>
        <p:nvSpPr>
          <p:cNvPr id="5" name="Rectangle 5"/>
          <p:cNvSpPr txBox="1">
            <a:spLocks noGrp="1" noChangeArrowheads="1"/>
          </p:cNvSpPr>
          <p:nvPr/>
        </p:nvSpPr>
        <p:spPr bwMode="auto">
          <a:xfrm>
            <a:off x="762000" y="4267200"/>
            <a:ext cx="7845425" cy="636588"/>
          </a:xfrm>
          <a:prstGeom prst="rect">
            <a:avLst/>
          </a:prstGeom>
          <a:noFill/>
          <a:ln>
            <a:miter lim="800000"/>
            <a:headEnd/>
            <a:tailEnd/>
          </a:ln>
        </p:spPr>
        <p:txBody>
          <a:bodyPr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dirty="0">
                <a:solidFill>
                  <a:srgbClr val="000000"/>
                </a:solidFill>
                <a:effectLst>
                  <a:outerShdw blurRad="38100" dist="38100" dir="2700000" algn="tl">
                    <a:srgbClr val="C0C0C0"/>
                  </a:outerShdw>
                </a:effectLst>
                <a:latin typeface="Tahoma" charset="0"/>
                <a:cs typeface="Arial" charset="0"/>
              </a:rPr>
              <a:t>Copyright © </a:t>
            </a:r>
            <a:r>
              <a:rPr lang="en-US" dirty="0" smtClean="0">
                <a:solidFill>
                  <a:srgbClr val="000000"/>
                </a:solidFill>
                <a:effectLst>
                  <a:outerShdw blurRad="38100" dist="38100" dir="2700000" algn="tl">
                    <a:srgbClr val="C0C0C0"/>
                  </a:outerShdw>
                </a:effectLst>
                <a:latin typeface="Tahoma" charset="0"/>
                <a:cs typeface="Arial" charset="0"/>
              </a:rPr>
              <a:t>2015 </a:t>
            </a:r>
            <a:r>
              <a:rPr lang="en-US" dirty="0">
                <a:solidFill>
                  <a:srgbClr val="000000"/>
                </a:solidFill>
                <a:effectLst>
                  <a:outerShdw blurRad="38100" dist="38100" dir="2700000" algn="tl">
                    <a:srgbClr val="C0C0C0"/>
                  </a:outerShdw>
                </a:effectLst>
                <a:latin typeface="Tahoma" charset="0"/>
                <a:cs typeface="Arial" charset="0"/>
              </a:rPr>
              <a:t>Pearson Education, Inc</a:t>
            </a:r>
            <a:r>
              <a:rPr lang="en-US" dirty="0" smtClean="0">
                <a:solidFill>
                  <a:srgbClr val="000000"/>
                </a:solidFill>
                <a:effectLst>
                  <a:outerShdw blurRad="38100" dist="38100" dir="2700000" algn="tl">
                    <a:srgbClr val="C0C0C0"/>
                  </a:outerShdw>
                </a:effectLst>
                <a:latin typeface="Tahoma" charset="0"/>
                <a:cs typeface="Arial" charset="0"/>
              </a:rPr>
              <a:t>.</a:t>
            </a:r>
            <a:endParaRPr lang="en-US" dirty="0">
              <a:solidFill>
                <a:srgbClr val="000000"/>
              </a:solidFill>
              <a:effectLst>
                <a:outerShdw blurRad="38100" dist="38100" dir="2700000" algn="tl">
                  <a:srgbClr val="C0C0C0"/>
                </a:outerShdw>
              </a:effectLst>
              <a:latin typeface="Tahoma" charset="0"/>
              <a:cs typeface="Arial" charset="0"/>
            </a:endParaRP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marL="365760" indent="-256032" eaLnBrk="1" fontAlgn="auto">
              <a:spcAft>
                <a:spcPts val="0"/>
              </a:spcAft>
              <a:buFont typeface="Wingdings" pitchFamily="2" charset="2"/>
              <a:buChar char="§"/>
              <a:defRPr/>
            </a:pPr>
            <a:r>
              <a:rPr lang="en-US" dirty="0" smtClean="0"/>
              <a:t>Minimize the applications that run on the host</a:t>
            </a:r>
          </a:p>
          <a:p>
            <a:pPr marL="365760" indent="-256032" eaLnBrk="1" fontAlgn="auto">
              <a:spcAft>
                <a:spcPts val="0"/>
              </a:spcAft>
              <a:buFont typeface="Wingdings" pitchFamily="2" charset="2"/>
              <a:buChar char="§"/>
              <a:defRPr/>
            </a:pPr>
            <a:r>
              <a:rPr lang="en-US" dirty="0" smtClean="0"/>
              <a:t>Harden all remaining applications on the host (see Chapter 8)</a:t>
            </a:r>
          </a:p>
          <a:p>
            <a:pPr marL="365760" indent="-256032" eaLnBrk="1" fontAlgn="auto">
              <a:spcAft>
                <a:spcPts val="0"/>
              </a:spcAft>
              <a:buFont typeface="Wingdings" pitchFamily="2" charset="2"/>
              <a:buChar char="§"/>
              <a:defRPr/>
            </a:pPr>
            <a:r>
              <a:rPr lang="en-US" dirty="0" smtClean="0"/>
              <a:t>Download and install patches for operating vulnerabilities</a:t>
            </a:r>
          </a:p>
          <a:p>
            <a:pPr marL="365760" indent="-256032" eaLnBrk="1" fontAlgn="auto">
              <a:spcAft>
                <a:spcPts val="0"/>
              </a:spcAft>
              <a:buFont typeface="Wingdings" pitchFamily="2" charset="2"/>
              <a:buChar char="§"/>
              <a:defRPr/>
            </a:pPr>
            <a:r>
              <a:rPr lang="en-US" dirty="0" smtClean="0"/>
              <a:t>Manage users and groups securely</a:t>
            </a:r>
          </a:p>
          <a:p>
            <a:pPr marL="365760" indent="-256032" eaLnBrk="1" fontAlgn="auto">
              <a:spcAft>
                <a:spcPts val="0"/>
              </a:spcAft>
              <a:buFont typeface="Wingdings" pitchFamily="2" charset="2"/>
              <a:buChar char="§"/>
              <a:defRPr/>
            </a:pPr>
            <a:r>
              <a:rPr lang="en-US" dirty="0" smtClean="0"/>
              <a:t>Manage access permissions for users and groups securely</a:t>
            </a:r>
          </a:p>
        </p:txBody>
      </p:sp>
      <p:sp>
        <p:nvSpPr>
          <p:cNvPr id="5" name="Title 4"/>
          <p:cNvSpPr>
            <a:spLocks noGrp="1"/>
          </p:cNvSpPr>
          <p:nvPr>
            <p:ph type="title"/>
          </p:nvPr>
        </p:nvSpPr>
        <p:spPr/>
        <p:txBody>
          <a:bodyPr/>
          <a:lstStyle/>
          <a:p>
            <a:pPr eaLnBrk="1" fontAlgn="auto" hangingPunct="1">
              <a:spcAft>
                <a:spcPts val="0"/>
              </a:spcAft>
              <a:defRPr/>
            </a:pPr>
            <a:r>
              <a:rPr lang="en-US" dirty="0" smtClean="0"/>
              <a:t>7.1: Elements of Host Hardening</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9</a:t>
            </a:fld>
            <a:endParaRPr lang="en-US"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1_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1959</TotalTime>
  <Words>3221</Words>
  <Application>Microsoft Office PowerPoint</Application>
  <PresentationFormat>On-screen Show (4:3)</PresentationFormat>
  <Paragraphs>622</Paragraphs>
  <Slides>87</Slides>
  <Notes>6</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87</vt:i4>
      </vt:variant>
    </vt:vector>
  </HeadingPairs>
  <TitlesOfParts>
    <vt:vector size="99" baseType="lpstr">
      <vt:lpstr>Aharoni</vt:lpstr>
      <vt:lpstr>Arial</vt:lpstr>
      <vt:lpstr>Calibri</vt:lpstr>
      <vt:lpstr>Lucida Sans Unicode</vt:lpstr>
      <vt:lpstr>Tahoma</vt:lpstr>
      <vt:lpstr>Times New Roman</vt:lpstr>
      <vt:lpstr>Verdana</vt:lpstr>
      <vt:lpstr>Wingdings</vt:lpstr>
      <vt:lpstr>Wingdings 2</vt:lpstr>
      <vt:lpstr>Wingdings 3</vt:lpstr>
      <vt:lpstr>Concourse</vt:lpstr>
      <vt:lpstr>1_Concourse</vt:lpstr>
      <vt:lpstr>Host Hardening</vt:lpstr>
      <vt:lpstr>Learning Objectives</vt:lpstr>
      <vt:lpstr>PowerPoint Presentation</vt:lpstr>
      <vt:lpstr>Orientation</vt:lpstr>
      <vt:lpstr>What’s Next?</vt:lpstr>
      <vt:lpstr>7.1: Threats to Hosts</vt:lpstr>
      <vt:lpstr>7.1: Threats to Hosts</vt:lpstr>
      <vt:lpstr>7.1: Elements of Host Hardening</vt:lpstr>
      <vt:lpstr>7.1: Elements of Host Hardening</vt:lpstr>
      <vt:lpstr>7.1: Elements of Host Hardening</vt:lpstr>
      <vt:lpstr>7.1: Security Baselines and  Systems Administrators</vt:lpstr>
      <vt:lpstr>7.1: Security Baselines and  Systems Administrators</vt:lpstr>
      <vt:lpstr>7.1: Virtualization</vt:lpstr>
      <vt:lpstr>7.1: Windows Deployment Services</vt:lpstr>
      <vt:lpstr>7.1: Linux Virtual Machine</vt:lpstr>
      <vt:lpstr>7.1: Cloud Computing</vt:lpstr>
      <vt:lpstr>7.1: Jolicloud Desktop</vt:lpstr>
      <vt:lpstr>What’s Next?</vt:lpstr>
      <vt:lpstr>7.2: Windows Server Operating Systems</vt:lpstr>
      <vt:lpstr>7.2: Windows 2008 Server User Interface</vt:lpstr>
      <vt:lpstr>7.2: Computer Management Microsoft Management Console (MMC)</vt:lpstr>
      <vt:lpstr>7.2: UNIX Operating Systems</vt:lpstr>
      <vt:lpstr>7.2: UNIX Terminal</vt:lpstr>
      <vt:lpstr>7.2: UNIX Operating Systems</vt:lpstr>
      <vt:lpstr>7.2: UNIX Operating Systems</vt:lpstr>
      <vt:lpstr>7.2: Debian® Linux Desktop</vt:lpstr>
      <vt:lpstr>7.2: UNIX Operating Systems</vt:lpstr>
      <vt:lpstr>What’s Next?</vt:lpstr>
      <vt:lpstr>7.3: Vulnerabilities and Exploits</vt:lpstr>
      <vt:lpstr>7.3: Vulnerabilities and Exploits</vt:lpstr>
      <vt:lpstr>7.3: Worldwide Antivirus Software Market Share</vt:lpstr>
      <vt:lpstr>7.3: Change in Antivirus Software Market Share</vt:lpstr>
      <vt:lpstr>7.3: Applying Patching</vt:lpstr>
      <vt:lpstr>7.3: Applying Patching</vt:lpstr>
      <vt:lpstr>7.3: Windows Server Update Services</vt:lpstr>
      <vt:lpstr>7.3: Applying Patching</vt:lpstr>
      <vt:lpstr>What’s Next?</vt:lpstr>
      <vt:lpstr>7.4: Managing Users and Groups</vt:lpstr>
      <vt:lpstr>7.4: Users and Groups in Windows</vt:lpstr>
      <vt:lpstr>7.4: Windows User Account Properties</vt:lpstr>
      <vt:lpstr>7.4: The Super User Account</vt:lpstr>
      <vt:lpstr>7.4: The Super User Account</vt:lpstr>
      <vt:lpstr>What’s Next?</vt:lpstr>
      <vt:lpstr>7.5: Managing Permissions in Windows</vt:lpstr>
      <vt:lpstr>7.5: Assigning Permissions in Windows</vt:lpstr>
      <vt:lpstr>7.5: The Inheritance of Permission</vt:lpstr>
      <vt:lpstr>7.5: The Inheritance of Permission</vt:lpstr>
      <vt:lpstr>7.5: The Inheritance of Permission</vt:lpstr>
      <vt:lpstr>7.5: Assigning Permissions in Windows and UNIX</vt:lpstr>
      <vt:lpstr>What’s Next?</vt:lpstr>
      <vt:lpstr>7.6: Password Policies</vt:lpstr>
      <vt:lpstr>7.6: Creating Password Hash</vt:lpstr>
      <vt:lpstr>7.6: Password Hashes for “123456”</vt:lpstr>
      <vt:lpstr>7.6: Brute-Force Guessing</vt:lpstr>
      <vt:lpstr>7.6: Password Complexity and Length are Both Crucial</vt:lpstr>
      <vt:lpstr>7.6: Sample Dictionary File</vt:lpstr>
      <vt:lpstr>7.6: Dictionary Attacks</vt:lpstr>
      <vt:lpstr>7.6: Hybrid Dictionary Attacks</vt:lpstr>
      <vt:lpstr>7.6: Rainbow Tables</vt:lpstr>
      <vt:lpstr>7.6: Truly Random Passwords</vt:lpstr>
      <vt:lpstr>7.6: Other Password Threats</vt:lpstr>
      <vt:lpstr>7.6: Physical Keylogger</vt:lpstr>
      <vt:lpstr>What’s Next?</vt:lpstr>
      <vt:lpstr>7.7: Vulnerability Testing</vt:lpstr>
      <vt:lpstr>7.7: Vulnerability Testing</vt:lpstr>
      <vt:lpstr>7.7: Windows Client PC Security</vt:lpstr>
      <vt:lpstr>7.7: Windows Update Settings</vt:lpstr>
      <vt:lpstr>7.7: Windows Action Center</vt:lpstr>
      <vt:lpstr>7.7: Windows Client PC Security</vt:lpstr>
      <vt:lpstr>7.7: Implementing Security Policy</vt:lpstr>
      <vt:lpstr>7.7: Windows Local Password Policy</vt:lpstr>
      <vt:lpstr>7.7: Windows Account Policy</vt:lpstr>
      <vt:lpstr>7.7: Windows Audit Policy</vt:lpstr>
      <vt:lpstr>7.7: Protecting Notebook Computers</vt:lpstr>
      <vt:lpstr>7.7: Protecting Notebook Computers</vt:lpstr>
      <vt:lpstr>7.7: Protecting Notebook Computers</vt:lpstr>
      <vt:lpstr>7.7: Protecting Notebook Computers</vt:lpstr>
      <vt:lpstr>7.7: Centralized PC Security Management</vt:lpstr>
      <vt:lpstr>7.7: Centralized PC Security Management</vt:lpstr>
      <vt:lpstr>7.7: Centralized PC Security Management</vt:lpstr>
      <vt:lpstr>7.7: Centralized PC Security Management</vt:lpstr>
      <vt:lpstr>7.7: Centralized PC Security Management</vt:lpstr>
      <vt:lpstr>7.7: Windows Group Policy Objects (GPOs)</vt:lpstr>
      <vt:lpstr>7.7: Windows Group Policy Objects (GPOs)</vt:lpstr>
      <vt:lpstr>7.7: Windows Group Policy Objects (GPOs)</vt:lpstr>
      <vt:lpstr>The End</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Wide Area Networks (WANs)</dc:title>
  <dc:creator>Panko</dc:creator>
  <cp:lastModifiedBy>Krassie Petrova</cp:lastModifiedBy>
  <cp:revision>397</cp:revision>
  <dcterms:created xsi:type="dcterms:W3CDTF">2009-03-16T04:19:02Z</dcterms:created>
  <dcterms:modified xsi:type="dcterms:W3CDTF">2015-05-17T05:23:18Z</dcterms:modified>
</cp:coreProperties>
</file>